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4" r:id="rId1"/>
  </p:sldMasterIdLst>
  <p:notesMasterIdLst>
    <p:notesMasterId r:id="rId43"/>
  </p:notesMasterIdLst>
  <p:sldIdLst>
    <p:sldId id="256" r:id="rId2"/>
    <p:sldId id="306" r:id="rId3"/>
    <p:sldId id="307" r:id="rId4"/>
    <p:sldId id="305" r:id="rId5"/>
    <p:sldId id="257" r:id="rId6"/>
    <p:sldId id="271" r:id="rId7"/>
    <p:sldId id="281" r:id="rId8"/>
    <p:sldId id="284" r:id="rId9"/>
    <p:sldId id="330" r:id="rId10"/>
    <p:sldId id="335" r:id="rId11"/>
    <p:sldId id="331" r:id="rId12"/>
    <p:sldId id="293" r:id="rId13"/>
    <p:sldId id="314" r:id="rId14"/>
    <p:sldId id="332" r:id="rId15"/>
    <p:sldId id="333" r:id="rId16"/>
    <p:sldId id="334" r:id="rId17"/>
    <p:sldId id="295" r:id="rId18"/>
    <p:sldId id="329" r:id="rId19"/>
    <p:sldId id="291" r:id="rId20"/>
    <p:sldId id="340" r:id="rId21"/>
    <p:sldId id="337" r:id="rId22"/>
    <p:sldId id="338" r:id="rId23"/>
    <p:sldId id="339" r:id="rId24"/>
    <p:sldId id="311" r:id="rId25"/>
    <p:sldId id="313" r:id="rId26"/>
    <p:sldId id="265" r:id="rId27"/>
    <p:sldId id="285" r:id="rId28"/>
    <p:sldId id="266" r:id="rId29"/>
    <p:sldId id="267" r:id="rId30"/>
    <p:sldId id="343" r:id="rId31"/>
    <p:sldId id="344" r:id="rId32"/>
    <p:sldId id="345" r:id="rId33"/>
    <p:sldId id="324" r:id="rId34"/>
    <p:sldId id="325" r:id="rId35"/>
    <p:sldId id="319" r:id="rId36"/>
    <p:sldId id="326" r:id="rId37"/>
    <p:sldId id="327" r:id="rId38"/>
    <p:sldId id="309" r:id="rId39"/>
    <p:sldId id="310" r:id="rId40"/>
    <p:sldId id="272" r:id="rId41"/>
    <p:sldId id="303" r:id="rId42"/>
  </p:sldIdLst>
  <p:sldSz cx="9144000" cy="6858000" type="screen4x3"/>
  <p:notesSz cx="6797675" cy="9926638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86955"/>
    <a:srgbClr val="EFA081"/>
    <a:srgbClr val="FF9999"/>
    <a:srgbClr val="99CCFF"/>
    <a:srgbClr val="4FDC48"/>
    <a:srgbClr val="BCE4E6"/>
    <a:srgbClr val="CCF0F4"/>
    <a:srgbClr val="9FFF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—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Темный стиль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4" autoAdjust="0"/>
    <p:restoredTop sz="94638" autoAdjust="0"/>
  </p:normalViewPr>
  <p:slideViewPr>
    <p:cSldViewPr>
      <p:cViewPr>
        <p:scale>
          <a:sx n="120" d="100"/>
          <a:sy n="120" d="100"/>
        </p:scale>
        <p:origin x="-1290" y="4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2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barovaEG\Downloads\&#1055;&#1088;&#1080;&#1083;&#1086;&#1078;&#1077;&#1085;&#1080;&#1077;%202%20-%20&#1056;,%20&#1055;&#1088;,%20&#1062;&#1089;&#1090;%20&#1080;%20&#1042;&#1056;.xls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HabarovaEG\Downloads\&#1055;&#1088;&#1080;&#1083;&#1086;&#1078;&#1077;&#1085;&#1080;&#1077;%204%20-%20&#1055;&#1088;&#1086;&#1075;&#1088;&#1072;&#1084;&#1084;&#109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4.2357787865111537E-4"/>
          <c:y val="2.5380250542732487E-2"/>
          <c:w val="0.76111279993136971"/>
          <c:h val="0.73566723242494669"/>
        </c:manualLayout>
      </c:layout>
      <c:pie3DChart>
        <c:varyColors val="1"/>
        <c:ser>
          <c:idx val="0"/>
          <c:order val="0"/>
          <c:explosion val="25"/>
          <c:dPt>
            <c:idx val="0"/>
            <c:bubble3D val="0"/>
            <c:spPr>
              <a:solidFill>
                <a:srgbClr val="0070C0"/>
              </a:solidFill>
            </c:spPr>
          </c:dPt>
          <c:dPt>
            <c:idx val="1"/>
            <c:bubble3D val="0"/>
            <c:spPr>
              <a:solidFill>
                <a:srgbClr val="FF0000"/>
              </a:solidFill>
            </c:spPr>
          </c:dPt>
          <c:dPt>
            <c:idx val="2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00B0F0"/>
              </a:solidFill>
            </c:spPr>
          </c:dPt>
          <c:dPt>
            <c:idx val="4"/>
            <c:bubble3D val="0"/>
            <c:explosion val="27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5"/>
            <c:bubble3D val="0"/>
            <c:spPr>
              <a:solidFill>
                <a:schemeClr val="bg1"/>
              </a:solidFill>
            </c:spPr>
          </c:dPt>
          <c:dLbls>
            <c:showLegendKey val="0"/>
            <c:showVal val="1"/>
            <c:showCatName val="1"/>
            <c:showSerName val="0"/>
            <c:showPercent val="0"/>
            <c:showBubbleSize val="0"/>
            <c:showLeaderLines val="1"/>
          </c:dLbls>
          <c:cat>
            <c:strRef>
              <c:f>Лист1!$C$6:$C$11</c:f>
              <c:strCache>
                <c:ptCount val="6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Дотации</c:v>
                </c:pt>
                <c:pt idx="3">
                  <c:v>Субсидии</c:v>
                </c:pt>
                <c:pt idx="4">
                  <c:v>Субвенции</c:v>
                </c:pt>
                <c:pt idx="5">
                  <c:v>Иные межбюджетные трансферты</c:v>
                </c:pt>
              </c:strCache>
            </c:strRef>
          </c:cat>
          <c:val>
            <c:numRef>
              <c:f>Лист1!$D$6:$D$11</c:f>
              <c:numCache>
                <c:formatCode>General</c:formatCode>
                <c:ptCount val="6"/>
                <c:pt idx="0">
                  <c:v>571601.30000000005</c:v>
                </c:pt>
                <c:pt idx="1">
                  <c:v>59059.8</c:v>
                </c:pt>
                <c:pt idx="2">
                  <c:v>10202.299999999999</c:v>
                </c:pt>
                <c:pt idx="3">
                  <c:v>108653.1</c:v>
                </c:pt>
                <c:pt idx="4">
                  <c:v>549693.69999999995</c:v>
                </c:pt>
                <c:pt idx="5">
                  <c:v>26346.7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Лист2!$B$5</c:f>
              <c:strCache>
                <c:ptCount val="1"/>
                <c:pt idx="0">
                  <c:v>Налоги на прибыль, доход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Лист2!$C$5</c:f>
              <c:numCache>
                <c:formatCode>#,##0.0</c:formatCode>
                <c:ptCount val="1"/>
                <c:pt idx="0">
                  <c:v>503983</c:v>
                </c:pt>
              </c:numCache>
            </c:numRef>
          </c:val>
        </c:ser>
        <c:ser>
          <c:idx val="1"/>
          <c:order val="1"/>
          <c:tx>
            <c:strRef>
              <c:f>Лист2!$B$6</c:f>
              <c:strCache>
                <c:ptCount val="1"/>
                <c:pt idx="0">
                  <c:v>Акцизы по подакцизным товарам (продукции)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Лист2!$C$6</c:f>
              <c:numCache>
                <c:formatCode>#,##0.0</c:formatCode>
                <c:ptCount val="1"/>
                <c:pt idx="0">
                  <c:v>22654.400000000001</c:v>
                </c:pt>
              </c:numCache>
            </c:numRef>
          </c:val>
        </c:ser>
        <c:ser>
          <c:idx val="2"/>
          <c:order val="2"/>
          <c:tx>
            <c:strRef>
              <c:f>Лист2!$B$7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Лист2!$C$7</c:f>
              <c:numCache>
                <c:formatCode>#,##0.0</c:formatCode>
                <c:ptCount val="1"/>
                <c:pt idx="0">
                  <c:v>39835.5</c:v>
                </c:pt>
              </c:numCache>
            </c:numRef>
          </c:val>
        </c:ser>
        <c:ser>
          <c:idx val="3"/>
          <c:order val="3"/>
          <c:tx>
            <c:strRef>
              <c:f>Лист2!$B$8</c:f>
              <c:strCache>
                <c:ptCount val="1"/>
                <c:pt idx="0">
                  <c:v>Государственная пошлина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Лист2!$C$8</c:f>
              <c:numCache>
                <c:formatCode>#,##0.0</c:formatCode>
                <c:ptCount val="1"/>
                <c:pt idx="0">
                  <c:v>5128.3999999999996</c:v>
                </c:pt>
              </c:numCache>
            </c:numRef>
          </c:val>
        </c:ser>
        <c:ser>
          <c:idx val="4"/>
          <c:order val="4"/>
          <c:tx>
            <c:strRef>
              <c:f>Лист2!$B$9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pPr>
              <a:noFill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Лист2!$C$9</c:f>
              <c:numCache>
                <c:formatCode>#,##0.0</c:formatCode>
                <c:ptCount val="1"/>
                <c:pt idx="0">
                  <c:v>59059.8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3580032"/>
        <c:axId val="67042624"/>
      </c:barChart>
      <c:catAx>
        <c:axId val="113580032"/>
        <c:scaling>
          <c:orientation val="minMax"/>
        </c:scaling>
        <c:delete val="0"/>
        <c:axPos val="b"/>
        <c:majorTickMark val="out"/>
        <c:minorTickMark val="none"/>
        <c:tickLblPos val="none"/>
        <c:crossAx val="67042624"/>
        <c:crosses val="autoZero"/>
        <c:auto val="1"/>
        <c:lblAlgn val="ctr"/>
        <c:lblOffset val="100"/>
        <c:tickMarkSkip val="10"/>
        <c:noMultiLvlLbl val="0"/>
      </c:catAx>
      <c:valAx>
        <c:axId val="67042624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135800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87049845099179"/>
          <c:y val="0.24963565005122887"/>
          <c:w val="0.31262111586872859"/>
          <c:h val="0.3611028172795615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Лист3!$C$7</c:f>
              <c:strCache>
                <c:ptCount val="1"/>
                <c:pt idx="0">
                  <c:v>Налоговые и неналоговые доходы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Лист3!$D$6:$E$6</c:f>
              <c:strCache>
                <c:ptCount val="2"/>
                <c:pt idx="0">
                  <c:v>План </c:v>
                </c:pt>
                <c:pt idx="1">
                  <c:v>Факт</c:v>
                </c:pt>
              </c:strCache>
            </c:strRef>
          </c:cat>
          <c:val>
            <c:numRef>
              <c:f>Лист3!$D$7:$E$7</c:f>
              <c:numCache>
                <c:formatCode>#,##0.0</c:formatCode>
                <c:ptCount val="2"/>
                <c:pt idx="0">
                  <c:v>592406</c:v>
                </c:pt>
                <c:pt idx="1">
                  <c:v>630661.1</c:v>
                </c:pt>
              </c:numCache>
            </c:numRef>
          </c:val>
        </c:ser>
        <c:ser>
          <c:idx val="1"/>
          <c:order val="1"/>
          <c:tx>
            <c:strRef>
              <c:f>Лист3!$C$8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rgbClr val="00B0F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Лист3!$D$6:$E$6</c:f>
              <c:strCache>
                <c:ptCount val="2"/>
                <c:pt idx="0">
                  <c:v>План </c:v>
                </c:pt>
                <c:pt idx="1">
                  <c:v>Факт</c:v>
                </c:pt>
              </c:strCache>
            </c:strRef>
          </c:cat>
          <c:val>
            <c:numRef>
              <c:f>Лист3!$D$8:$E$8</c:f>
              <c:numCache>
                <c:formatCode>#,##0.0</c:formatCode>
                <c:ptCount val="2"/>
                <c:pt idx="0">
                  <c:v>716620.3</c:v>
                </c:pt>
                <c:pt idx="1">
                  <c:v>695173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114415616"/>
        <c:axId val="114321088"/>
        <c:axId val="0"/>
      </c:bar3DChart>
      <c:catAx>
        <c:axId val="114415616"/>
        <c:scaling>
          <c:orientation val="minMax"/>
        </c:scaling>
        <c:delete val="0"/>
        <c:axPos val="b"/>
        <c:majorTickMark val="out"/>
        <c:minorTickMark val="none"/>
        <c:tickLblPos val="nextTo"/>
        <c:crossAx val="114321088"/>
        <c:crosses val="autoZero"/>
        <c:auto val="1"/>
        <c:lblAlgn val="ctr"/>
        <c:lblOffset val="100"/>
        <c:noMultiLvlLbl val="0"/>
      </c:catAx>
      <c:valAx>
        <c:axId val="114321088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14415616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Лист1!$C$13</c:f>
              <c:strCache>
                <c:ptCount val="1"/>
                <c:pt idx="0">
                  <c:v>Дотации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Лист1!$D$13</c:f>
              <c:numCache>
                <c:formatCode>#,##0.0</c:formatCode>
                <c:ptCount val="1"/>
                <c:pt idx="0">
                  <c:v>10202.299999999999</c:v>
                </c:pt>
              </c:numCache>
            </c:numRef>
          </c:val>
        </c:ser>
        <c:ser>
          <c:idx val="1"/>
          <c:order val="1"/>
          <c:tx>
            <c:strRef>
              <c:f>Лист1!$C$14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00B05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Лист1!$D$14</c:f>
              <c:numCache>
                <c:formatCode>#,##0.0</c:formatCode>
                <c:ptCount val="1"/>
                <c:pt idx="0">
                  <c:v>108653.1</c:v>
                </c:pt>
              </c:numCache>
            </c:numRef>
          </c:val>
        </c:ser>
        <c:ser>
          <c:idx val="2"/>
          <c:order val="2"/>
          <c:tx>
            <c:strRef>
              <c:f>Лист1!$C$15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Лист1!$D$15</c:f>
              <c:numCache>
                <c:formatCode>#,##0.0</c:formatCode>
                <c:ptCount val="1"/>
                <c:pt idx="0">
                  <c:v>549693.69999999995</c:v>
                </c:pt>
              </c:numCache>
            </c:numRef>
          </c:val>
        </c:ser>
        <c:ser>
          <c:idx val="3"/>
          <c:order val="3"/>
          <c:tx>
            <c:strRef>
              <c:f>Лист1!$C$16</c:f>
              <c:strCache>
                <c:ptCount val="1"/>
                <c:pt idx="0">
                  <c:v>Иные межбюджетные трансферты</c:v>
                </c:pt>
              </c:strCache>
            </c:strRef>
          </c:tx>
          <c:spPr>
            <a:solidFill>
              <a:srgbClr val="7030A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val>
            <c:numRef>
              <c:f>Лист1!$D$16</c:f>
              <c:numCache>
                <c:formatCode>#,##0.0</c:formatCode>
                <c:ptCount val="1"/>
                <c:pt idx="0">
                  <c:v>26346.7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4417152"/>
        <c:axId val="114323392"/>
      </c:barChart>
      <c:catAx>
        <c:axId val="114417152"/>
        <c:scaling>
          <c:orientation val="minMax"/>
        </c:scaling>
        <c:delete val="1"/>
        <c:axPos val="b"/>
        <c:majorTickMark val="out"/>
        <c:minorTickMark val="none"/>
        <c:tickLblPos val="nextTo"/>
        <c:crossAx val="114323392"/>
        <c:crosses val="autoZero"/>
        <c:auto val="1"/>
        <c:lblAlgn val="ctr"/>
        <c:lblOffset val="100"/>
        <c:noMultiLvlLbl val="0"/>
      </c:catAx>
      <c:valAx>
        <c:axId val="114323392"/>
        <c:scaling>
          <c:orientation val="minMax"/>
        </c:scaling>
        <c:delete val="0"/>
        <c:axPos val="l"/>
        <c:majorGridlines/>
        <c:numFmt formatCode="#,##0.0" sourceLinked="1"/>
        <c:majorTickMark val="out"/>
        <c:minorTickMark val="none"/>
        <c:tickLblPos val="nextTo"/>
        <c:crossAx val="1144171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2.0078897759155508E-2"/>
          <c:y val="1.3723695326706802E-2"/>
          <c:w val="0.516860891117918"/>
          <c:h val="0.96965109440043251"/>
        </c:manualLayout>
      </c:layout>
      <c:pieChart>
        <c:varyColors val="1"/>
        <c:ser>
          <c:idx val="0"/>
          <c:order val="0"/>
          <c:explosion val="25"/>
          <c:cat>
            <c:strRef>
              <c:f>'БЕЗ УЧЕТА СЧЕТОВ БЮДЖЕТА'!$A$9:$D$601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БЮДЖЕТА'!$E$9:$E$601</c:f>
            </c:numRef>
          </c:val>
        </c:ser>
        <c:ser>
          <c:idx val="1"/>
          <c:order val="1"/>
          <c:explosion val="25"/>
          <c:cat>
            <c:strRef>
              <c:f>'БЕЗ УЧЕТА СЧЕТОВ БЮДЖЕТА'!$A$9:$D$601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БЮДЖЕТА'!$F$9:$F$601</c:f>
            </c:numRef>
          </c:val>
        </c:ser>
        <c:ser>
          <c:idx val="2"/>
          <c:order val="2"/>
          <c:explosion val="25"/>
          <c:dPt>
            <c:idx val="0"/>
            <c:bubble3D val="0"/>
            <c:spPr>
              <a:solidFill>
                <a:srgbClr val="92D050"/>
              </a:solidFill>
            </c:spPr>
          </c:dPt>
          <c:dPt>
            <c:idx val="3"/>
            <c:bubble3D val="0"/>
            <c:spPr>
              <a:solidFill>
                <a:srgbClr val="FFFF00"/>
              </a:solidFill>
            </c:spPr>
          </c:dPt>
          <c:dPt>
            <c:idx val="4"/>
            <c:bubble3D val="0"/>
            <c:spPr>
              <a:solidFill>
                <a:srgbClr val="FFC000"/>
              </a:solidFill>
            </c:spPr>
          </c:dPt>
          <c:dPt>
            <c:idx val="5"/>
            <c:bubble3D val="0"/>
            <c:spPr>
              <a:solidFill>
                <a:srgbClr val="C00000"/>
              </a:solidFill>
            </c:spPr>
          </c:dPt>
          <c:dPt>
            <c:idx val="7"/>
            <c:bubble3D val="0"/>
            <c:spPr>
              <a:solidFill>
                <a:schemeClr val="accent2">
                  <a:lumMod val="40000"/>
                  <a:lumOff val="60000"/>
                </a:schemeClr>
              </a:solidFill>
            </c:spPr>
          </c:dPt>
          <c:dPt>
            <c:idx val="8"/>
            <c:bubble3D val="0"/>
            <c:spPr>
              <a:solidFill>
                <a:srgbClr val="7030A0"/>
              </a:solidFill>
            </c:spPr>
          </c:dPt>
          <c:dPt>
            <c:idx val="10"/>
            <c:bubble3D val="0"/>
            <c:spPr>
              <a:solidFill>
                <a:srgbClr val="00B0F0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'БЕЗ УЧЕТА СЧЕТОВ БЮДЖЕТА'!$A$9:$D$601</c:f>
              <c:strCache>
                <c:ptCount val="11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 И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МЕЖБЮДЖЕТНЫЕ ТРАНСФЕРТЫ БЮДЖЕТАМ СУБЪЕКТОВ РОССИЙСКОЙ ФЕДЕРАЦИИ И МУНИЦИПАЛЬНЫХ ОБРАЗОВАНИЙ ОБЩЕГО ХАРАКТЕРА</c:v>
                </c:pt>
              </c:strCache>
            </c:strRef>
          </c:cat>
          <c:val>
            <c:numRef>
              <c:f>'БЕЗ УЧЕТА СЧЕТОВ БЮДЖЕТА'!$G$9:$G$601</c:f>
              <c:numCache>
                <c:formatCode>0.00</c:formatCode>
                <c:ptCount val="11"/>
                <c:pt idx="0">
                  <c:v>10.879493005365925</c:v>
                </c:pt>
                <c:pt idx="1">
                  <c:v>1.8035232207366813E-2</c:v>
                </c:pt>
                <c:pt idx="2">
                  <c:v>5.7316262409078958E-2</c:v>
                </c:pt>
                <c:pt idx="3">
                  <c:v>2.1284587632484473</c:v>
                </c:pt>
                <c:pt idx="4">
                  <c:v>3.3821629445914949</c:v>
                </c:pt>
                <c:pt idx="5">
                  <c:v>69.054958406377722</c:v>
                </c:pt>
                <c:pt idx="6">
                  <c:v>3.0697193855915712</c:v>
                </c:pt>
                <c:pt idx="7">
                  <c:v>5.2218758248763804</c:v>
                </c:pt>
                <c:pt idx="8">
                  <c:v>3.3295727970182321</c:v>
                </c:pt>
                <c:pt idx="9">
                  <c:v>0.38688786827008076</c:v>
                </c:pt>
                <c:pt idx="10">
                  <c:v>2.4715238776201884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egendEntry>
        <c:idx val="0"/>
        <c:txPr>
          <a:bodyPr/>
          <a:lstStyle/>
          <a:p>
            <a:pPr>
              <a:defRPr sz="1000" baseline="0">
                <a:latin typeface="Calibri" panose="020F0502020204030204" pitchFamily="34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4773105016550192"/>
          <c:y val="3.3553306215193188E-3"/>
          <c:w val="0.35226894983449808"/>
          <c:h val="0.99584922722573122"/>
        </c:manualLayout>
      </c:layout>
      <c:overlay val="0"/>
      <c:spPr>
        <a:noFill/>
      </c:spPr>
      <c:txPr>
        <a:bodyPr/>
        <a:lstStyle/>
        <a:p>
          <a:pPr>
            <a:defRPr baseline="0">
              <a:latin typeface="Calibri" panose="020F0502020204030204" pitchFamily="34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doughnutChart>
        <c:varyColors val="1"/>
        <c:ser>
          <c:idx val="0"/>
          <c:order val="0"/>
          <c:cat>
            <c:strRef>
              <c:f>'БЕЗ УЧЕТА СЧЕТОВ БЮДЖЕТА'!$A$9:$D$147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БЮДЖЕТА'!$E$9:$E$147</c:f>
            </c:numRef>
          </c:val>
        </c:ser>
        <c:ser>
          <c:idx val="1"/>
          <c:order val="1"/>
          <c:cat>
            <c:strRef>
              <c:f>'БЕЗ УЧЕТА СЧЕТОВ БЮДЖЕТА'!$A$9:$D$147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БЮДЖЕТА'!$F$9:$F$147</c:f>
            </c:numRef>
          </c:val>
        </c:ser>
        <c:ser>
          <c:idx val="2"/>
          <c:order val="2"/>
          <c:spPr>
            <a:solidFill>
              <a:srgbClr val="0070C0"/>
            </a:solidFill>
          </c:spPr>
          <c:dPt>
            <c:idx val="0"/>
            <c:bubble3D val="0"/>
            <c:spPr>
              <a:solidFill>
                <a:srgbClr val="FF0000"/>
              </a:solidFill>
            </c:spPr>
          </c:dPt>
          <c:dLbls>
            <c:showLegendKey val="0"/>
            <c:showVal val="1"/>
            <c:showCatName val="0"/>
            <c:showSerName val="0"/>
            <c:showPercent val="1"/>
            <c:showBubbleSize val="0"/>
            <c:showLeaderLines val="1"/>
          </c:dLbls>
          <c:cat>
            <c:strRef>
              <c:f>'БЕЗ УЧЕТА СЧЕТОВ БЮДЖЕТА'!$A$9:$D$147</c:f>
              <c:strCache>
                <c:ptCount val="2"/>
                <c:pt idx="0">
                  <c:v>Муниципальные программы</c:v>
                </c:pt>
                <c:pt idx="1">
                  <c:v>Непрограммные направления деятельности органов муниципальной  власти</c:v>
                </c:pt>
              </c:strCache>
            </c:strRef>
          </c:cat>
          <c:val>
            <c:numRef>
              <c:f>'БЕЗ УЧЕТА СЧЕТОВ БЮДЖЕТА'!$G$9:$G$147</c:f>
              <c:numCache>
                <c:formatCode>#,##0.0</c:formatCode>
                <c:ptCount val="2"/>
                <c:pt idx="0">
                  <c:v>1032142.88901</c:v>
                </c:pt>
                <c:pt idx="1">
                  <c:v>227136.76699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50"/>
      </c:doughnutChart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0992" tIns="45496" rIns="90992" bIns="45496" rtlCol="0"/>
          <a:lstStyle>
            <a:lvl1pPr algn="r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fld id="{5E7D081A-5AF4-4783-BE3F-78CAEE0EAA9B}" type="datetimeFigureOut">
              <a:rPr lang="ru-RU"/>
              <a:pPr>
                <a:defRPr/>
              </a:pPr>
              <a:t>22.05.2023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992" tIns="45496" rIns="90992" bIns="45496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0992" tIns="45496" rIns="90992" bIns="45496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5300"/>
          </a:xfrm>
          <a:prstGeom prst="rect">
            <a:avLst/>
          </a:prstGeom>
        </p:spPr>
        <p:txBody>
          <a:bodyPr vert="horz" lIns="90992" tIns="45496" rIns="90992" bIns="45496" rtlCol="0" anchor="b"/>
          <a:lstStyle>
            <a:lvl1pPr algn="l" eaLnBrk="1" hangingPunct="1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5300"/>
          </a:xfrm>
          <a:prstGeom prst="rect">
            <a:avLst/>
          </a:prstGeom>
        </p:spPr>
        <p:txBody>
          <a:bodyPr vert="horz" wrap="square" lIns="90992" tIns="45496" rIns="90992" bIns="45496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CCE09FD7-58C8-42DE-9442-78686DBE1A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863728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E09FD7-58C8-42DE-9442-78686DBE1AF9}" type="slidenum">
              <a:rPr lang="ru-RU" altLang="ru-RU" smtClean="0"/>
              <a:pPr>
                <a:defRPr/>
              </a:pPr>
              <a:t>32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07672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2CA43-C563-428A-885D-02B68782668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38469302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860022-DE07-46A1-854B-C417BADD2A1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66896695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C3F63B-9404-4B11-BF4E-EC002C14725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7952403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92100"/>
            <a:ext cx="8229600" cy="13843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7200" y="1905000"/>
            <a:ext cx="8229600" cy="4114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0D525A-BC5A-42B7-84D1-19A61D96EEB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032369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C1AA72-EC88-4E45-B62B-1CCD5399F87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86343203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BCCC3-AC31-4470-8378-845FB9FC83B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255109715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85187-8964-464D-AB97-DF8C12A72E6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15180455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D9DB3D-E33C-456C-8C03-A1C7636F95F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72742390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4F9F71-B253-4070-95B9-939F21E4029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16002471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D3547F-669B-4C2F-92E7-BFAD4080337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6258144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86CA0-DA67-42CB-99E8-D8B8586C9A3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28797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3B996-22DA-4198-BCDA-7B926D17604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7359257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hangingPunct="1">
              <a:defRPr sz="1200">
                <a:solidFill>
                  <a:schemeClr val="tx1">
                    <a:tint val="75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A151029-0C44-4B1B-81DC-E6F1895A75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  <p:sldLayoutId id="2147483996" r:id="rId12"/>
  </p:sldLayoutIdLst>
  <p:transition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gradFill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27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20713"/>
            <a:ext cx="7772400" cy="13684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Исполнение бюджета Михайловского </a:t>
            </a:r>
            <a:b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</a:t>
            </a:r>
            <a:r>
              <a:rPr lang="en-US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за 2022 год</a:t>
            </a:r>
          </a:p>
        </p:txBody>
      </p:sp>
      <p:pic>
        <p:nvPicPr>
          <p:cNvPr id="4102" name="Picture 6" descr="https://avatars.mds.yandex.net/get-altay/4618902/2a00000178ab13e3b686dd08415fe7f37ac4/XX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484" y="1988840"/>
            <a:ext cx="7312645" cy="47525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537"/>
          </a:xfrm>
        </p:spPr>
        <p:txBody>
          <a:bodyPr/>
          <a:lstStyle/>
          <a:p>
            <a:pPr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Муниципальный долг</a:t>
            </a:r>
            <a:endParaRPr lang="ru-RU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339" name="Объект 3"/>
          <p:cNvSpPr>
            <a:spLocks noGrp="1"/>
          </p:cNvSpPr>
          <p:nvPr>
            <p:ph idx="1"/>
          </p:nvPr>
        </p:nvSpPr>
        <p:spPr>
          <a:xfrm>
            <a:off x="467544" y="1484313"/>
            <a:ext cx="8229600" cy="4641850"/>
          </a:xfrm>
        </p:spPr>
        <p:txBody>
          <a:bodyPr/>
          <a:lstStyle/>
          <a:p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Факт 2021 г. – 0,0 тыс. руб.</a:t>
            </a:r>
          </a:p>
          <a:p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План 2022 г. – 0,0 тыс. руб.</a:t>
            </a:r>
          </a:p>
          <a:p>
            <a:r>
              <a:rPr lang="ru-RU" altLang="ru-RU" sz="1800" dirty="0" smtClean="0">
                <a:latin typeface="Times New Roman" pitchFamily="18" charset="0"/>
                <a:cs typeface="Times New Roman" pitchFamily="18" charset="0"/>
              </a:rPr>
              <a:t>Факт 2022 г. – 0,0 тыс. руб.</a:t>
            </a:r>
          </a:p>
          <a:p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4340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14775" y="1484313"/>
            <a:ext cx="4641850" cy="464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0" y="1703"/>
            <a:ext cx="9144000" cy="1066800"/>
          </a:xfrm>
        </p:spPr>
        <p:txBody>
          <a:bodyPr/>
          <a:lstStyle/>
          <a:p>
            <a:r>
              <a:rPr lang="ru-RU" altLang="ru-RU" sz="2300" b="1" i="1" dirty="0" smtClean="0">
                <a:latin typeface="Times New Roman" pitchFamily="18" charset="0"/>
                <a:cs typeface="Times New Roman" pitchFamily="18" charset="0"/>
              </a:rPr>
              <a:t>Структура доходов бюджета Михайловского муниципального района за 2022 год, тыс. руб.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680200" y="1916113"/>
          <a:ext cx="2006600" cy="6191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600"/>
              </a:tblGrid>
              <a:tr h="6191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доходы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налоги, сборы и платежи, поступающие в бюджет на основе налогового и бюджетного законодательства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6680200" y="2781300"/>
          <a:ext cx="2006600" cy="1604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600"/>
              </a:tblGrid>
              <a:tr h="160496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Неналоговые доходы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доходы от использования, продажи имущества, находящегося в государственной или муниципальной собственности, доходы от оказания платных услуг и компенсации затрат государства, платежи при пользовании природными ресурсами, а также штрафы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2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6680200" y="4652963"/>
          <a:ext cx="2006600" cy="1685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06600"/>
              </a:tblGrid>
              <a:tr h="168592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Дотации, субсидии, субвенции, межбюджетные трансферты - безвозмездные поступления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(средства, предоставляемые одним бюджетом бюджетной системы Российской Федерации другому), поступающие в местный бюджет в распоряжение органов местного самоуправления на расходы, формирующую значительную часть бюджета.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>
                    <a:noFill/>
                  </a:tcPr>
                </a:tc>
              </a:tr>
            </a:tbl>
          </a:graphicData>
        </a:graphic>
      </p:graphicFrame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4057149"/>
              </p:ext>
            </p:extLst>
          </p:nvPr>
        </p:nvGraphicFramePr>
        <p:xfrm>
          <a:off x="251520" y="1052736"/>
          <a:ext cx="8579296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-19201" y="0"/>
            <a:ext cx="9144000" cy="1079500"/>
          </a:xfrm>
        </p:spPr>
        <p:txBody>
          <a:bodyPr/>
          <a:lstStyle/>
          <a:p>
            <a:pPr eaLnBrk="1" hangingPunct="1">
              <a:defRPr/>
            </a:pP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</a:t>
            </a: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налоговых и неналоговых доходов 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бюджета </a:t>
            </a: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Михайловского 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за </a:t>
            </a: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год, </a:t>
            </a: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тыс. руб</a:t>
            </a:r>
            <a:r>
              <a:rPr lang="ru-RU" sz="23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</a:t>
            </a:r>
            <a:endParaRPr lang="ru-RU" sz="23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43233669"/>
              </p:ext>
            </p:extLst>
          </p:nvPr>
        </p:nvGraphicFramePr>
        <p:xfrm>
          <a:off x="179512" y="1268760"/>
          <a:ext cx="8784976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06437"/>
          </a:xfrm>
        </p:spPr>
        <p:txBody>
          <a:bodyPr/>
          <a:lstStyle/>
          <a:p>
            <a:pPr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бюджета по доходам за 2022 год, тыс. руб.</a:t>
            </a:r>
            <a:endParaRPr lang="ru-RU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51365416"/>
              </p:ext>
            </p:extLst>
          </p:nvPr>
        </p:nvGraphicFramePr>
        <p:xfrm>
          <a:off x="0" y="1052736"/>
          <a:ext cx="9144000" cy="50734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196975"/>
          </a:xfrm>
        </p:spPr>
        <p:txBody>
          <a:bodyPr/>
          <a:lstStyle/>
          <a:p>
            <a:pPr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доходов бюджета Михайловского муниципального района за 2022 год, тыс. руб.</a:t>
            </a:r>
            <a:endParaRPr lang="ru-RU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4034027"/>
              </p:ext>
            </p:extLst>
          </p:nvPr>
        </p:nvGraphicFramePr>
        <p:xfrm>
          <a:off x="19354" y="1000662"/>
          <a:ext cx="9089150" cy="585864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24254"/>
                <a:gridCol w="2304256"/>
                <a:gridCol w="792088"/>
                <a:gridCol w="792088"/>
                <a:gridCol w="792088"/>
                <a:gridCol w="864096"/>
                <a:gridCol w="720080"/>
                <a:gridCol w="1800200"/>
              </a:tblGrid>
              <a:tr h="54860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Код бюджетной классификации Российской Федерации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Наименование налога (сбора)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Сумма доходов утвержденная на 01.01.2022 г.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Сумма доходов с учетом уточнений бюджета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>
                          <a:effectLst/>
                        </a:rPr>
                        <a:t>Исполнено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% исполнения к первоначально утвержденным доходам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% исполнения к уточненным доходам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b="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Пояснение по отклонениям по исполнению от первоначально утвержденного бюджета</a:t>
                      </a:r>
                      <a:endParaRPr lang="ru-RU" sz="8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 marL="5486" marR="5486" marT="5486" marB="0" anchor="ctr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2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3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4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6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7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1 00 00000 00 0000 000 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НАЛОГОВЫЕ И НЕНАЛОГОВЫЕ ДОХОДЫ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532 633,000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592 406,000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630 661,029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118,40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106,46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1 01 00000 00 0000 000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НАЛОГИ НА ПРИБЫЛЬ, ДОХОДЫ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430 680,000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475 825,000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503 982,981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117,02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105,92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1 01 02000 01 0000 110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Налог на доходы физических лиц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430 680,000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475 825,000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503 982,981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117,02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105,92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</a:rPr>
                        <a:t>Р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ост фонда начисленной заработной платы в отчетном периоде как по предприятиям угольной, сельскохозяйственной отраслях района, так и предприятиям, зарегистрированным на территории района в качестве плательщиков, участвующих в ТОР «Михайловский»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40596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1 03 00000 00 0000 000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НАЛОГИ НА ТОВАРЫ (РАБОТЫ, УСЛУГИ), РЕАЛИЗУЕМЫЕ НА ТЕРРИТОРИИ РОССИЙСКОЙ ФЕДЕРАЦИИ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16 300,000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22 590,000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22 654,398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138,98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100,29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4114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1 03 02000 01 0000 110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Акцизы по подакцизным товарам (продукции), производимым на территории Российской Федерации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16 300,000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22 590,000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22 654,398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138,98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100,29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1 05 00000 00 0000 000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НАЛОГИ НА СОВОКУПНЫЙ ДОХОД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26 968,000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34 462,000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39 835,521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147,71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115,59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1 05 01000 00 0000 110</a:t>
                      </a:r>
                      <a:br>
                        <a:rPr lang="ru-RU" sz="800" u="none" strike="noStrike">
                          <a:effectLst/>
                        </a:rPr>
                      </a:b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Налог, взимаемый в связи с применением упрощенной системы налогообложения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16 600,000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25 397,000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29 242,518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176,16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115,14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Уточнение плана в связи с увеличением количества индивидуальных предпринимателей, перешедших с единого налога на вмененный доход, в связи с отменой ЕНДД с января 2021 года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2743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1 05 02000 02 0000 110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Единый налог на вмененный доход для отдельных видов деятельности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-89,791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1 05 03000 01 0000 110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Единый сельскохозяйственный налог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1 743,000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1 865,000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1 929,527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110,70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103,46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54860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1 05 04000 02 0000 110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Налог, взимаемый в связи с применением патентной системы налогообложения, зачисляемый в бюджеты муниципальных районов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8 625,000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7 200,000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8 753,267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101,49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121,57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Уточнение плана в связи с увеличением количества индивидуальных предпринимателей, перешедших с единого налога на вмененный доход, в связи с отменой ЕНДД с января 2021 года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ctr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13715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1 08 00000 00 0000 000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ГОСУДАРСТВЕННАЯ ПОШЛИНА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3 950,000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5 000,000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5 128,280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129,83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102,57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  <a:tr h="55957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1 08 03000 01 0000 110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Государственная пошлина по делам, рассматриваемым в судах общей юрисдикции, мировыми судьями (за исключением  Верховного Суда Российской Федерации)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3 950,000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5 000,000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5 128,280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129,83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102,57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5486" marR="5486" marT="5486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923105"/>
              </p:ext>
            </p:extLst>
          </p:nvPr>
        </p:nvGraphicFramePr>
        <p:xfrm>
          <a:off x="0" y="1"/>
          <a:ext cx="9144000" cy="68517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3608"/>
                <a:gridCol w="2304256"/>
                <a:gridCol w="792088"/>
                <a:gridCol w="792088"/>
                <a:gridCol w="792088"/>
                <a:gridCol w="792088"/>
                <a:gridCol w="720080"/>
                <a:gridCol w="1907704"/>
              </a:tblGrid>
              <a:tr h="28968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1 11 00000 00 0000 000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46 565,000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38 305,200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41 039,490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88,13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107,14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5880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1 11 05013 05 0000 120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 dirty="0">
                          <a:effectLst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сельских поселений и межселенных территорий муниципальных районов, а также средства от продажи права на заключение договоров аренды указанных земельных участков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30 003,000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23 700,000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24 686,841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82,28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104,16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рост поступлений оказала претензионная работа с должниками по взысканию </a:t>
                      </a:r>
                      <a:r>
                        <a:rPr lang="x-none" sz="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задолженности по арендной плате за периоды прошлых лет, а также предоставление земельных участков в аренду и заключение договоров аренды на земельные участки в 2022 году</a:t>
                      </a:r>
                      <a:endParaRPr lang="ru-RU" sz="800" b="0" i="0" u="none" strike="noStrike" dirty="0" smtClean="0">
                        <a:effectLst/>
                        <a:latin typeface="Arial Cyr"/>
                      </a:endParaRPr>
                    </a:p>
                    <a:p>
                      <a:pPr algn="l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37369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1 11 05013 13 0000 120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 dirty="0">
                          <a:effectLst/>
                        </a:rPr>
                        <a:t>Доходы, получаемые в виде арендной платы за земельные участки, государственная собственность на которые не разграничена и которые расположены в границах городских поселений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13 267,000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10 200,000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11 449,731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86,30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112,25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 рост поступлений оказала претензионная работа с должниками по взысканию </a:t>
                      </a:r>
                      <a:r>
                        <a:rPr lang="x-none" sz="800" kern="120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задолженности по арендной плате за периоды прошлых лет, а также предоставление земельных участков в аренду и заключение договоров аренды на земельные участки в 2022 году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45712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1 11 05025 05 0000 120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 dirty="0">
                          <a:effectLst/>
                        </a:rPr>
                        <a:t>Доходы, получаемые в виде арендной платы, а также средства от продажи права на заключение договоров аренды за земли, находящиеся в собственности муниципальных районов (за исключением земельных участков муниципальных бюджетных и автономных учреждений)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67,000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66,465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99,20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4345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1 11 05035 05 0000 120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Доходы от сдачи в аренду имущества, находящегося в оперативном управлении органов управления муниципальных районов и созданных ими учреждений (за исключением имущества муниципальных бюджетных и автономных учреждений)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1 860,000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2 900,000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3 267,313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175,66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112,67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Доходы от сдачи в аренду имущества напрямую зависят от результатов независимых оценок недвижимого и движимого имущества, количества арендаторов, заключивших договора с администрацией Михайловского муниципального района, в том числе по результатам проведенных аукционов и своевременного поступления платежей по аренде движимого и недвижимого имущества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6517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1 11 05325 05 0000 120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Плата по соглашениям об установлении сервитута, заключенным органами местного самоуправления муниципальных районов, государственными или муниципальными предприятиями либо государственными или муниципальными учреждениями в отношении земельных участков, находящихся в собственности муниципальных районов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3,200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3,242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0,00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101,31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5069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1 11 09045 05 0000 120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Прочие поступления от использования имущества, находящегося в собственности муниципальных районов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1 435,000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1 435,000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1 565,898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109,12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109,12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Получить дополнительные поступления по данному источнику доходов позволили поступления от использования имущества, находящегося в собственности муниципального района, а также погашение задолженности от </a:t>
                      </a:r>
                      <a:r>
                        <a:rPr lang="ru-RU" sz="8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претензионно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-исковой работы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1448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1 12 00000 00 0000 000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ПЛАТЕЖИ ПРИ ПОЛЬЗОВАНИИ ПРИРОДНЫМИ РЕСУРСАМИ 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1 690,000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2 330,000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2 329,355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137,83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99,97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1448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1 12 01000 01 0000 120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Плата за негативное воздействие на окружающую среду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1 690,000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2 330,000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2 329,355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137,83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99,97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  <a:tr h="2172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1 13 00000 00 0000 000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ДОХОДЫ ОТ ОКАЗАНИЯ ПЛАТНЫХ УСЛУГ (РАБОТ) И КОМПЕНСАЦИИ ЗАТРАТ ГОСУДАРСТВА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645,000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672,996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517,69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104,34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2426" marR="2426" marT="2426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9732948"/>
              </p:ext>
            </p:extLst>
          </p:nvPr>
        </p:nvGraphicFramePr>
        <p:xfrm>
          <a:off x="0" y="565504"/>
          <a:ext cx="9143999" cy="587277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043608"/>
                <a:gridCol w="2304256"/>
                <a:gridCol w="792088"/>
                <a:gridCol w="792088"/>
                <a:gridCol w="792088"/>
                <a:gridCol w="864096"/>
                <a:gridCol w="720080"/>
                <a:gridCol w="1835695"/>
              </a:tblGrid>
              <a:tr h="2328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1 13 02995 05 0000 130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Прочие доходы от компенсации затрат  бюджетов муниципальных районов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645,000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672,996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517,69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104,34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2281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1 14 00000 00 0000 000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ДОХОДЫ ОТ ПРОДАЖИ МАТЕРИАЛЬНЫХ И НЕМАТЕРИАЛЬНЫХ АКТИВОВ 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5 000,000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11 510,000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13 039,774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260,80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113,29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94056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1 14 02053 05 0000 440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 dirty="0">
                          <a:effectLst/>
                        </a:rPr>
                        <a:t>Доходы от реализации иного имущества, находящегося в собственности муниципальных районов (за исключением имущества муниципальных бюджетных и автономных учреждений, а также имущества муниципальных унитарных предприятий, в том числе казенных), в части реализации основных средств по указанному имуществу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1 000,000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8,104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0,81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58203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 dirty="0">
                          <a:effectLst/>
                        </a:rPr>
                        <a:t>1 14 06013 05 0000 430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800" u="none" strike="noStrike">
                          <a:effectLst/>
                        </a:rPr>
                        <a:t>Доходы от продажи земельных участков, государственная собственность на которые не разграничена и которые расположены в границах сельских поселений и межселеных территорий муниципальных районов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4 000,000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11 510,000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13 031,670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325,79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113,22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Объем поступлений по этому источнику доходов обусловлен фактическим рассмотрением количества заявок на приобретение земельных участков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4263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1 16 00000 00 0000 000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 dirty="0">
                          <a:effectLst/>
                        </a:rPr>
                        <a:t>ШТРАФЫ, САНКЦИИ, ВОЗМЕЩЕНИЕ УЩЕРБА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1 300,000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1 660,000</a:t>
                      </a:r>
                      <a:endParaRPr lang="ru-RU" sz="800" b="0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1 899,219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146,09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114,41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Выполнение плановых назначений по штрафным санкциям зависит от количества налагаемых штрафных санкций контролирующими органами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1183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1 17 00000 00 0000 000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ПРОЧИЕ НЕНАЛОГОВЫЕ ДОХОДЫ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78,800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79,015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158,03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100,27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2328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1 17 05050 05 0000 180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Прочие неналоговые доходы бюджетов муниципальных районов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50,000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78,800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79,015</a:t>
                      </a:r>
                      <a:endParaRPr lang="ru-RU" sz="800" b="0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158,03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100,27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1183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2 00 00000 00 0000 000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БЕЗВОЗМЕЗДНЫЕ ПОСТУПЛЕНИЯ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584 483,372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716 620,295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695 173,085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118,94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97,01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349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2 02 00000 00 0000 000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Безвозмездные поступления от других бюджетов бюджетной системы Российской Федерации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584 483,372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716 389,732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694 895,621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118,89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97,00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232812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2 02 15000 00 0000 150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Дотации бюджетам субъектов Российской Федерации и муниципальных образований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3 051,100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10 202,305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334,38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r>
                        <a:rPr lang="ru-RU" sz="800" u="none" strike="noStrike" dirty="0" smtClean="0">
                          <a:effectLst/>
                          <a:latin typeface="+mn-lt"/>
                          <a:cs typeface="Times New Roman" panose="02020603050405020304" pitchFamily="18" charset="0"/>
                        </a:rPr>
                        <a:t>Уточнен план на основании  закона ПК о краевом бюджете</a:t>
                      </a:r>
                      <a:endParaRPr lang="ru-RU" sz="8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l" fontAlgn="b"/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349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2 02 20000 00 0000 150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Субсидии бюджетам субъектов Российской Федерации и муниципальных образований (межбюджетные субсидии)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34 568,083</a:t>
                      </a:r>
                      <a:endParaRPr lang="ru-RU" sz="800" b="0" i="0" u="none" strike="noStrike">
                        <a:effectLst/>
                        <a:latin typeface="Times New Roman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133 009,406</a:t>
                      </a:r>
                      <a:endParaRPr lang="ru-RU" sz="800" b="0" i="0" u="none" strike="noStrike">
                        <a:effectLst/>
                        <a:latin typeface="Times New Roman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108 653,097</a:t>
                      </a:r>
                      <a:endParaRPr lang="ru-RU" sz="800" b="0" i="0" u="none" strike="noStrike">
                        <a:effectLst/>
                        <a:latin typeface="Times New Roman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314,32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81,69</a:t>
                      </a:r>
                      <a:endParaRPr lang="ru-RU" sz="800" b="1" i="0" u="none" strike="noStrike" dirty="0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237468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2 02 3000 00 0000 150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Субвенции бюджетам субъектов Российской Федерации и муниципальных образований 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520 758,359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551 172,296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549 693,471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105,56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99,73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1490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2 02 40000 00 0000 150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800" u="none" strike="noStrike">
                          <a:effectLst/>
                        </a:rPr>
                        <a:t>Иные межбюджетные трансферты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29 156,930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29 156,930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26 346,748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90,36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90,36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8148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2 18 00000 00 0000 150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Доходы бюджетов бюджетной системы Российской Федерации от возврата бюджетами бюджетной системы Российской Федерации и организациями остатков субсидий, субвенций и иных межбюджетных трансфертов имеющих целевое назначение, прошлых лет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548,710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595,610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108,55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349219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2 19 00000 00 0000 151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Возврат остатков субсидий, субвенций и иных межбюджетных трансфертов, имеющих целевое назначение, прошлых лет 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0,000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-318,146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-318,146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100,00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  <a:tr h="118390">
                <a:tc>
                  <a:txBody>
                    <a:bodyPr/>
                    <a:lstStyle/>
                    <a:p>
                      <a:pPr algn="ctr" fontAlgn="t"/>
                      <a:r>
                        <a:rPr lang="ru-RU" sz="800" u="none" strike="noStrike">
                          <a:effectLst/>
                        </a:rPr>
                        <a:t> </a:t>
                      </a:r>
                      <a:endParaRPr lang="ru-RU" sz="800" b="0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>
                          <a:effectLst/>
                        </a:rPr>
                        <a:t>ВСЕГО ДОХОДОВ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 dirty="0">
                          <a:effectLst/>
                        </a:rPr>
                        <a:t>1 117 116,372</a:t>
                      </a:r>
                      <a:endParaRPr lang="ru-RU" sz="800" b="1" i="0" u="none" strike="noStrike" dirty="0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1 309 026,295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1 325 834,114</a:t>
                      </a:r>
                      <a:endParaRPr lang="ru-RU" sz="800" b="1" i="0" u="none" strike="noStrike"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118,68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800" u="none" strike="noStrike">
                          <a:effectLst/>
                        </a:rPr>
                        <a:t>101,28</a:t>
                      </a:r>
                      <a:endParaRPr lang="ru-RU" sz="800" b="1" i="0" u="none" strike="noStrike">
                        <a:solidFill>
                          <a:srgbClr val="1D1B10"/>
                        </a:solidFill>
                        <a:effectLst/>
                        <a:latin typeface="Times New Roman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800" u="none" strike="noStrike" dirty="0">
                          <a:effectLst/>
                        </a:rPr>
                        <a:t> </a:t>
                      </a:r>
                      <a:endParaRPr lang="ru-RU" sz="800" b="0" i="0" u="none" strike="noStrike" dirty="0">
                        <a:effectLst/>
                        <a:latin typeface="Arial Cyr"/>
                      </a:endParaRPr>
                    </a:p>
                  </a:txBody>
                  <a:tcPr marL="3744" marR="3744" marT="3744" marB="0" anchor="b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719137"/>
          </a:xfrm>
        </p:spPr>
        <p:txBody>
          <a:bodyPr/>
          <a:lstStyle/>
          <a:p>
            <a:pPr eaLnBrk="1" hangingPunct="1"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Структура межбюджетных трансфертов за 2022 год, тыс. руб.</a:t>
            </a:r>
          </a:p>
        </p:txBody>
      </p:sp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53856916"/>
              </p:ext>
            </p:extLst>
          </p:nvPr>
        </p:nvGraphicFramePr>
        <p:xfrm>
          <a:off x="467544" y="764704"/>
          <a:ext cx="8424936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1440" y="14158"/>
            <a:ext cx="9143999" cy="941388"/>
          </a:xfrm>
        </p:spPr>
        <p:txBody>
          <a:bodyPr/>
          <a:lstStyle/>
          <a:p>
            <a:pPr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 межбюджетных трансфертах бюджета Михайловского муниципального района за 2022 год</a:t>
            </a:r>
            <a:endParaRPr lang="ru-RU" sz="23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7126483"/>
              </p:ext>
            </p:extLst>
          </p:nvPr>
        </p:nvGraphicFramePr>
        <p:xfrm>
          <a:off x="250825" y="1417638"/>
          <a:ext cx="8640763" cy="5251451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6756505"/>
                <a:gridCol w="1884258"/>
              </a:tblGrid>
              <a:tr h="46427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90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</a:tr>
              <a:tr h="412687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  (млн. руб.) – ВСЕГО,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90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10,2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50554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 из краевого бюджета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33322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(</a:t>
                      </a:r>
                      <a:r>
                        <a:rPr lang="ru-RU" sz="1900" u="none" strike="noStrike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 – ВСЕГО,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38173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 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736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 федерального бюджета (</a:t>
                      </a:r>
                      <a:r>
                        <a:rPr lang="ru-RU" sz="1900" u="none" strike="noStrike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392053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 краевого бюджета (млн.руб.)</a:t>
                      </a:r>
                      <a:endParaRPr lang="ru-RU" sz="1900" b="0" i="0" u="none" strike="noStrike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</a:tr>
              <a:tr h="37141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 (млн. руб.) – ВСЕГО,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549,7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361101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1419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 федерального бюджета (млн. руб.)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28,0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350785">
                <a:tc>
                  <a:txBody>
                    <a:bodyPr/>
                    <a:lstStyle/>
                    <a:p>
                      <a:pPr algn="l" rtl="0" fontAlgn="t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из краевого бюджета (</a:t>
                      </a:r>
                      <a:r>
                        <a:rPr lang="ru-RU" sz="1900" u="none" strike="noStrike" dirty="0" err="1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млн.руб</a:t>
                      </a:r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.)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chemeClr val="tx1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521,7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443640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900" u="none" strike="noStrike" dirty="0" smtClean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</a:t>
                      </a:r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трансферты – ВСЕГО: 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900" b="0" i="0" u="none" strike="noStrike" dirty="0" smtClean="0">
                          <a:solidFill>
                            <a:srgbClr val="000000"/>
                          </a:solidFill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26,3</a:t>
                      </a:r>
                      <a:endParaRPr lang="ru-RU" sz="1900" b="0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</a:tr>
              <a:tr h="38173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900" u="none" strike="noStrike" dirty="0">
                          <a:effectLst>
                            <a:outerShdw blurRad="50800" dist="38100" algn="tr" rotWithShape="0">
                              <a:prstClr val="black">
                                <a:alpha val="40000"/>
                              </a:prstClr>
                            </a:outerShdw>
                          </a:effectLs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(млн. руб.)</a:t>
                      </a:r>
                      <a:endParaRPr lang="ru-RU" sz="1900" b="1" i="0" u="none" strike="noStrike" dirty="0">
                        <a:solidFill>
                          <a:srgbClr val="000000"/>
                        </a:solidFill>
                        <a:effectLst>
                          <a:outerShdw blurRad="50800" dist="38100" algn="tr" rotWithShape="0">
                            <a:prstClr val="black">
                              <a:alpha val="40000"/>
                            </a:prstClr>
                          </a:outerShdw>
                        </a:effectLst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892" marR="8892" marT="8892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DE9898"/>
            </a:gs>
            <a:gs pos="9000">
              <a:srgbClr val="DE9898"/>
            </a:gs>
            <a:gs pos="74001">
              <a:srgbClr val="C0D6C1"/>
            </a:gs>
            <a:gs pos="83000">
              <a:srgbClr val="C0D6C1"/>
            </a:gs>
            <a:gs pos="100000">
              <a:srgbClr val="D5E3D6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764704"/>
          </a:xfrm>
        </p:spPr>
        <p:txBody>
          <a:bodyPr/>
          <a:lstStyle/>
          <a:p>
            <a:pPr eaLnBrk="1" hangingPunct="1">
              <a:defRPr/>
            </a:pPr>
            <a:r>
              <a:rPr lang="ru-RU" sz="2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Анализ исполнения безвозмездных поступлений Михайловского муниципального района за 2022 год, тыс. руб.</a:t>
            </a:r>
            <a:endParaRPr lang="ru-RU" sz="22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  <p:extLst>
              <p:ext uri="{D42A27DB-BD31-4B8C-83A1-F6EECF244321}">
                <p14:modId xmlns:p14="http://schemas.microsoft.com/office/powerpoint/2010/main" val="3795197650"/>
              </p:ext>
            </p:extLst>
          </p:nvPr>
        </p:nvGraphicFramePr>
        <p:xfrm>
          <a:off x="323850" y="1573213"/>
          <a:ext cx="8516939" cy="496411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61707"/>
                <a:gridCol w="634549"/>
                <a:gridCol w="981702"/>
                <a:gridCol w="451055"/>
                <a:gridCol w="1193964"/>
                <a:gridCol w="1193962"/>
              </a:tblGrid>
              <a:tr h="770274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на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за </a:t>
                      </a:r>
                      <a:r>
                        <a:rPr lang="ru-RU" sz="14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544180">
                <a:tc gridSpan="2"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4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ctr"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716 620,3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695 173,1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ctr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3 051,1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10 202,3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334,38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87789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133 009,4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108 653,1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Субвенция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551 172,3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549 693,5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99,73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413173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Иные межбюджетные трансферты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29 156,9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346,7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90,36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3696"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endParaRPr lang="ru-RU" sz="180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3696"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endParaRPr lang="ru-RU" sz="180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36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безвозмездных поступлений:</a:t>
                      </a:r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endParaRPr lang="ru-RU" sz="180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36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79,1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субвенции;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endParaRPr lang="ru-RU" sz="180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83696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15,6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субсидии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 gridSpan="2">
                  <a:txBody>
                    <a:bodyPr/>
                    <a:lstStyle/>
                    <a:p>
                      <a:endParaRPr lang="ru-RU" sz="180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7" marB="0" anchor="b"/>
                </a:tc>
                <a:tc>
                  <a:txBody>
                    <a:bodyPr/>
                    <a:lstStyle/>
                    <a:p>
                      <a:endParaRPr lang="ru-RU" sz="1800" dirty="0"/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1936">
                <a:tc gridSpan="5"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дотация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выравнивание бюджетной обеспеченности бюджета;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251936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    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3,8</a:t>
                      </a:r>
                      <a:r>
                        <a:rPr lang="ru-RU" sz="14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- </a:t>
                      </a:r>
                      <a:r>
                        <a:rPr lang="ru-RU" sz="14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прочие.</a:t>
                      </a:r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 fontAlgn="b"/>
                      <a:endParaRPr lang="ru-RU" sz="14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4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377" marR="9377" marT="9376" marB="0" anchor="b"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7512"/>
          </a:xfrm>
        </p:spPr>
        <p:txBody>
          <a:bodyPr/>
          <a:lstStyle/>
          <a:p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400" b="1" smtClean="0">
                <a:latin typeface="Times New Roman" pitchFamily="18" charset="0"/>
                <a:cs typeface="Times New Roman" pitchFamily="18" charset="0"/>
              </a:rPr>
              <a:t>Глоссарий</a:t>
            </a:r>
            <a:r>
              <a:rPr lang="ru-RU" altLang="ru-RU" b="1" smtClean="0"/>
              <a:t/>
            </a:r>
            <a:br>
              <a:rPr lang="ru-RU" altLang="ru-RU" b="1" smtClean="0"/>
            </a:br>
            <a:endParaRPr lang="ru-RU" altLang="ru-RU" smtClean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95288" y="1196975"/>
            <a:ext cx="8353425" cy="5111750"/>
          </a:xfrm>
        </p:spPr>
        <p:txBody>
          <a:bodyPr/>
          <a:lstStyle/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форма образования и расходования денежных средств, предназначенных для финансового обеспечения задач и функций государства и местного самоуправления.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      Если расходная часть бюджета превышает доходную, то бюджет сводится с дефицитом. Превышение доходов над расходами образует положительный остаток бюджета (профицит).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Сбалансированность бюджета по доходам и расходам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основополагающее требование, предъявляемое к органам, составляющим и утверждающим бюджет;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Дефицит бюджета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превышение расходов бюджета над его доходами;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Дотация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межбюджетные трансферты, предоставляемые на безвозмездной и безвозвратной основе без установления направлений и (или) условий их использования;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Доходы бюджета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поступающие в бюджет денежные средства, за исключением средств, являющихся источниками финансирования дефицита бюджета;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Исполнение бюджета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– процесс получения доходов и осуществление расходов, предусмотренных статьями утвержденного в районе бюджета;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Источники финансирования дефицита бюджета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средства, привлекаемые в бюджет для покрытия дефицита (кредиты банков, кредиты от других уровней бюджетов, кредиты финансовых международных организаций, ценные бумаги, иные источники);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Консолидированный бюджет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свод бюджетов бюджетной системы Российской Федерации на соответствующей территории (за исключением бюджетов государственных внебюджетных фондов) без учета межбюджетных трансфертов между этими бюджетами;</a:t>
            </a:r>
          </a:p>
          <a:p>
            <a:pPr indent="-342000" algn="just">
              <a:spcBef>
                <a:spcPts val="0"/>
              </a:spcBef>
              <a:buFont typeface="Arial" charset="0"/>
              <a:buNone/>
              <a:defRPr/>
            </a:pPr>
            <a:r>
              <a:rPr lang="ru-RU" sz="1500" b="1" i="1" dirty="0" smtClean="0">
                <a:latin typeface="Times New Roman" pitchFamily="18" charset="0"/>
                <a:cs typeface="Times New Roman" pitchFamily="18" charset="0"/>
              </a:rPr>
              <a:t>Межбюджетные отношения</a:t>
            </a:r>
            <a:r>
              <a:rPr lang="ru-RU" sz="1500" dirty="0" smtClean="0">
                <a:latin typeface="Times New Roman" pitchFamily="18" charset="0"/>
                <a:cs typeface="Times New Roman" pitchFamily="18" charset="0"/>
              </a:rPr>
              <a:t> — взаимоотношения между публично-правовыми образованиями по вопросам осуществления бюджетного процесса;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052" y="0"/>
            <a:ext cx="9125947" cy="692696"/>
          </a:xfrm>
        </p:spPr>
        <p:txBody>
          <a:bodyPr/>
          <a:lstStyle/>
          <a:p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  </a:t>
            </a: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2020-2022 годы, </a:t>
            </a:r>
            <a:r>
              <a:rPr lang="ru-RU" sz="20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тыс. руб.</a:t>
            </a:r>
            <a:endParaRPr lang="ru-RU" sz="20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5919380"/>
              </p:ext>
            </p:extLst>
          </p:nvPr>
        </p:nvGraphicFramePr>
        <p:xfrm>
          <a:off x="467544" y="692696"/>
          <a:ext cx="8208914" cy="53702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87069"/>
                <a:gridCol w="1264369"/>
                <a:gridCol w="1264369"/>
                <a:gridCol w="1264369"/>
                <a:gridCol w="1520624"/>
                <a:gridCol w="1008114"/>
              </a:tblGrid>
              <a:tr h="951371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2020г.,  (исполнение)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г.,  (исполнение)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г.,  (исполнение)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(снижение) 2022 года к 2021 году, тыс. руб.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2022г./2021г., (%)</a:t>
                      </a:r>
                      <a:endParaRPr lang="ru-RU" sz="1200" b="1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56079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 РАСХОДОВ БЮДЖЕТА:</a:t>
                      </a:r>
                      <a:endParaRPr lang="ru-RU" sz="12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1 169 706,60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1 234 948,54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1 259 279,60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+24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331,06</a:t>
                      </a:r>
                      <a:endParaRPr lang="ru-RU" sz="1200" b="1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102,0</a:t>
                      </a:r>
                      <a:endParaRPr lang="ru-RU" sz="1200" b="1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26323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>
                    <a:noFill/>
                  </a:tcPr>
                </a:tc>
              </a:tr>
              <a:tr h="477106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145 652,37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156 184,79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137 003,236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-19 181,55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87,7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1809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227,110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+227,11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699208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903,65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205,76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721,772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+516,01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350,8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1809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70 588,22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39 970,36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26 803,247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-13 167,11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67,1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3537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125 548,40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35 997,19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42 590,888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+6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593,70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118,3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1809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697 832,40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762 240,72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869 595,004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+107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354,28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114,1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1809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Культура, кинематография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34 460,02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45 684,64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38 656,350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-7 028,29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84,6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1809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59 204,26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59 845,56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65 758,017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 </a:t>
                      </a:r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912,46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3537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1 774,24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100 079,87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41 928,631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-58 151,24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41,9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3537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4 285,29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4 145,30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+726,70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  <a:tr h="35371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29 457,75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30 594,35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200" b="0" i="0" u="none" strike="noStrike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+529,05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101,7</a:t>
                      </a:r>
                      <a:endParaRPr lang="ru-RU" sz="1200" b="0" i="0" u="none" strike="noStrike" dirty="0">
                        <a:solidFill>
                          <a:srgbClr val="7030A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46" marR="6646" marT="6646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572143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3412"/>
          </a:xfrm>
        </p:spPr>
        <p:txBody>
          <a:bodyPr/>
          <a:lstStyle/>
          <a:p>
            <a:pPr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  в разрезе разделов и подразделов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год, тыс. руб.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5201069"/>
              </p:ext>
            </p:extLst>
          </p:nvPr>
        </p:nvGraphicFramePr>
        <p:xfrm>
          <a:off x="0" y="707812"/>
          <a:ext cx="9143999" cy="587244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600"/>
                <a:gridCol w="458338"/>
                <a:gridCol w="949181"/>
                <a:gridCol w="949181"/>
                <a:gridCol w="884169"/>
                <a:gridCol w="949181"/>
                <a:gridCol w="1040199"/>
                <a:gridCol w="780150"/>
              </a:tblGrid>
              <a:tr h="7503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в общей сумме исполнения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ОБЩЕГОСУДАРСТВЕННЫЕ ВОПРОСЫ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138 052,713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164 565,046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137 003,236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99,24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10,88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45901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3 409,900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3 591,856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3 591,770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0,29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457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5 264,560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5 548,199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5 548,199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0,44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609072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12 118,700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12 782,390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12 724,406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Судебная система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254,975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289,371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289,371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113,49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4583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0106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11 401,390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13 456,006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12 774,544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112,04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94,94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26 194,645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общегосударственные вопросы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0113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104 603,188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102 702,579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102 074,946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99,39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8,11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76543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ОБОРОНА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227,11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677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Мобилизационная и вневойсковая подготовка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0203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227,11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3175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БЕЗОПАСНОСТЬ И ПРАВООХРАНИТЕЛЬНАЯ ДЕЯТЕЛЬНОСТЬ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718,872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721,772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144,35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100,40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45836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Защита населения и территории от последствий чрезвычайных ситуаций природного и техногенного характера, гражданская оборона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0309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63,482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66,382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13,28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104,57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42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пожарной безопасности</a:t>
                      </a:r>
                      <a:b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0310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655,390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655,390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22067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НАЦИОНАЛЬНАЯ ЭКОНОМИКА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44 329,392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24 603,238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26 803,247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60,46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108,94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2,13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Сельское хозяйство и рыболовство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426,005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1 479,174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1 203,339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282,47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3 803,387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4 803,387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4 803,387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126,29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85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Дорожное хозяйство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0409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17 276,847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17 712,969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102,52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1,41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  <a:tr h="1571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национальной экономики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0412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1 043,829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1 043,829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43,49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0,08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" marR="6636" marT="6636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3014918"/>
              </p:ext>
            </p:extLst>
          </p:nvPr>
        </p:nvGraphicFramePr>
        <p:xfrm>
          <a:off x="107504" y="1196752"/>
          <a:ext cx="8928992" cy="52654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0214"/>
                <a:gridCol w="458338"/>
                <a:gridCol w="949182"/>
                <a:gridCol w="949182"/>
                <a:gridCol w="884170"/>
                <a:gridCol w="949182"/>
                <a:gridCol w="1040199"/>
                <a:gridCol w="638525"/>
              </a:tblGrid>
              <a:tr h="6563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в общей сумме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исполнения,</a:t>
                      </a:r>
                      <a:r>
                        <a:rPr lang="ru-RU" sz="100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ЖИЛИЩНО-КОММУНАЛЬНОЕ ХОЗЯЙСТВО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33 128,793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42 714,062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42 590,888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128,56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Жилищное хозяйство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7 317,712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7 912,512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226,07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108,13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0,63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Коммунальное хозяйство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28 357,571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34 195,130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33 477,155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118,05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97,90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2,66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31659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жилищно-коммунального хозяйства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0505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1 271,221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1 201,221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1 201,221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0,10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544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ОБРАЗОВАНИЕ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775 496,453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894 236,347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869 595,004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69,05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930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Дошкольное образование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169 119,447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184 449,725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184 449,725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109,06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14,65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Общее образование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511 572,208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616 250,528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591 708,722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115,66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96,02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46,99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Дополнительное образование детей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59 643,600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58 515,822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58 515,822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26254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Профессиональная подготовка, переподготовка и повышение квалификации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234,840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234,840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930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Молодежная политика и оздоровление детей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4 520,871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4 607,223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4 607,223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образования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0709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30 440,327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30 178,210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30 078,672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98,81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2,39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776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 И КИНЕМАТОГРАФИЯ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37 817,770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38 656,350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38 656,350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0801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37 817,770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38 656,350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38 656,350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3,07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7760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СОЦИАЛЬНАЯ ПОЛИТИКА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51 902,595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65 608,352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65 758,017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100,23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5,22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Пенсионное обеспечение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746,731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746,731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105,17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Социальное обеспечение населения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1003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5 532,669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5 627,356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6 897,142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124,66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122,56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Охрана семьи и детства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45 559,926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59 134,265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58 014,144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127,34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98,11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4,61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Другие вопросы в области социальной политики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930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4 893,260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41 928,631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41 928,631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856,86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Физическая культура и спорт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165,000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322,286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322,286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195,32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0,03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621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Массовый спорт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4 728,260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41 606,345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41 606,345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879,95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19304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СРЕДСТВА МАССОВОЙ ИНФОРМАЦИИ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  <a:tr h="3243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Периодические издания, учрежденные органами законодательной и исполнительной власти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0,39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847" marR="5847" marT="5847" marB="0" anchor="ctr">
                    <a:noFill/>
                  </a:tcPr>
                </a:tc>
              </a:tr>
            </a:tbl>
          </a:graphicData>
        </a:graphic>
      </p:graphicFrame>
      <p:sp>
        <p:nvSpPr>
          <p:cNvPr id="8" name="Заголовок 2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33412"/>
          </a:xfrm>
        </p:spPr>
        <p:txBody>
          <a:bodyPr/>
          <a:lstStyle/>
          <a:p>
            <a:pPr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  в разрезе разделов и подразделов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за 2022 год, тыс. руб.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86" y="0"/>
            <a:ext cx="9142013" cy="633412"/>
          </a:xfrm>
        </p:spPr>
        <p:txBody>
          <a:bodyPr/>
          <a:lstStyle/>
          <a:p>
            <a:pPr>
              <a:defRPr/>
            </a:pP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Исполнение расходной части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в разрезе разделов и подразделов за 2022 год, тыс. руб.</a:t>
            </a:r>
            <a:endParaRPr lang="ru-RU" sz="20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33847896"/>
              </p:ext>
            </p:extLst>
          </p:nvPr>
        </p:nvGraphicFramePr>
        <p:xfrm>
          <a:off x="30548" y="692696"/>
          <a:ext cx="9143999" cy="199182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33601"/>
                <a:gridCol w="458338"/>
                <a:gridCol w="949181"/>
                <a:gridCol w="949181"/>
                <a:gridCol w="884169"/>
                <a:gridCol w="949181"/>
                <a:gridCol w="1040199"/>
                <a:gridCol w="780149"/>
              </a:tblGrid>
              <a:tr h="74628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Разд.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Удельный вес в общей сумме исполнения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</a:tr>
              <a:tr h="57068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МЕЖБЮДЖЕТНЫЕ ТРАНСФЕРТЫ БЮДЖЕТАМ СУБЪЕКТОВ РОССИЙСКОЙ ФЕДЕРАЦИИ И МУНИЦИПАЛЬНЫХ ОБРАЗОВАНИЙ ОБЩЕГО ХАРАКТЕРА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</a:tr>
              <a:tr h="4477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1401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31 123,396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2,47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</a:tr>
              <a:tr h="149257">
                <a:tc gridSpan="2"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ИТОГО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1 122 116,4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1 309 026,3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1 259 279,6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8780" marR="8780" marT="8780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836712"/>
          </a:xfrm>
          <a:ln>
            <a:miter lim="800000"/>
            <a:headEnd/>
            <a:tailEnd/>
          </a:ln>
          <a:extLst/>
        </p:spPr>
        <p:txBody>
          <a:bodyPr>
            <a:normAutofit/>
          </a:bodyPr>
          <a:lstStyle/>
          <a:p>
            <a:pPr>
              <a:defRPr kumimoji="0" lang="ru-RU" sz="2200" b="1" i="1" u="none" strike="noStrike" kern="1200" baseline="0" dirty="0">
                <a:ln>
                  <a:solidFill>
                    <a:prstClr val="black"/>
                  </a:solidFill>
                </a:ln>
                <a:solidFill>
                  <a:srgbClr val="04617B"/>
                </a:solidFill>
                <a:effectLst/>
                <a:latin typeface="Times New Roman" pitchFamily="18" charset="0"/>
                <a:ea typeface="+mj-ea"/>
                <a:cs typeface="Times New Roman" pitchFamily="18" charset="0"/>
              </a:defRPr>
            </a:pPr>
            <a:r>
              <a:rPr lang="ru-RU" sz="2200" b="1" i="1" dirty="0" smtClean="0">
                <a:ln>
                  <a:solidFill>
                    <a:schemeClr val="tx1"/>
                  </a:solidFill>
                </a:ln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Исполнение расходной части бюджета Михайловского муниципального района за 2022 год</a:t>
            </a:r>
            <a:endParaRPr lang="ru-RU" sz="2200" b="1" i="1" dirty="0">
              <a:ln>
                <a:solidFill>
                  <a:schemeClr val="tx1"/>
                </a:solidFill>
              </a:ln>
              <a:solidFill>
                <a:srgbClr val="0461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1" name="Прямоугольник 4"/>
          <p:cNvSpPr>
            <a:spLocks noChangeArrowheads="1"/>
          </p:cNvSpPr>
          <p:nvPr/>
        </p:nvSpPr>
        <p:spPr bwMode="auto">
          <a:xfrm>
            <a:off x="0" y="836613"/>
            <a:ext cx="9144000" cy="101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just"/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Наибольший удельный вес в структуре расходов районного бюджета занимают</a:t>
            </a:r>
            <a:r>
              <a:rPr lang="en-US" altLang="ru-RU" sz="1200" b="1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Образование 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– 69,05 %</a:t>
            </a:r>
            <a:r>
              <a:rPr lang="en-US" altLang="ru-RU" sz="12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altLang="ru-RU" sz="1200" b="1" dirty="0">
                <a:latin typeface="Times New Roman" pitchFamily="18" charset="0"/>
                <a:cs typeface="Times New Roman" pitchFamily="18" charset="0"/>
              </a:rPr>
              <a:t>Общегосударственные вопросы </a:t>
            </a: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– 10,88 %</a:t>
            </a:r>
            <a:r>
              <a:rPr lang="en-US" altLang="ru-RU" sz="1200" b="1" dirty="0" smtClean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Социальная политика – 5,22%</a:t>
            </a:r>
            <a:r>
              <a:rPr lang="en-US" altLang="ru-RU" sz="1200" b="1" dirty="0"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  <a:p>
            <a:pPr algn="just">
              <a:buFontTx/>
              <a:buChar char="-"/>
            </a:pPr>
            <a:r>
              <a:rPr lang="ru-RU" altLang="ru-RU" sz="1200" b="1" dirty="0" smtClean="0">
                <a:latin typeface="Times New Roman" pitchFamily="18" charset="0"/>
                <a:cs typeface="Times New Roman" pitchFamily="18" charset="0"/>
              </a:rPr>
              <a:t>Жилищно-коммунальное хозяйство – 3,38%.</a:t>
            </a:r>
            <a:endParaRPr lang="ru-RU" altLang="ru-RU" sz="12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9" name="Диаграмма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74309488"/>
              </p:ext>
            </p:extLst>
          </p:nvPr>
        </p:nvGraphicFramePr>
        <p:xfrm>
          <a:off x="0" y="1852613"/>
          <a:ext cx="9073008" cy="49607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>
    <p:pull dir="ru"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5315"/>
            <a:ext cx="9144000" cy="687382"/>
          </a:xfrm>
          <a:ln>
            <a:miter lim="800000"/>
            <a:headEnd/>
            <a:tailEnd/>
          </a:ln>
          <a:effectLst>
            <a:reflection blurRad="6350" stA="52000" endA="300" endPos="35000" dir="5400000" sy="-100000" algn="bl" rotWithShape="0"/>
          </a:effectLst>
          <a:extLst/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i="1" dirty="0" smtClean="0">
                <a:ln>
                  <a:solidFill>
                    <a:schemeClr val="tx1"/>
                  </a:solidFill>
                </a:ln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Расходы на реализацию муниципальных целевых программ в 2022году</a:t>
            </a:r>
            <a:endParaRPr lang="ru-RU" sz="2200" b="1" dirty="0">
              <a:ln>
                <a:solidFill>
                  <a:schemeClr val="tx1">
                    <a:alpha val="60000"/>
                  </a:schemeClr>
                </a:solidFill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</a:endParaRPr>
          </a:p>
        </p:txBody>
      </p:sp>
      <p:sp>
        <p:nvSpPr>
          <p:cNvPr id="28675" name="Прямоугольник 4"/>
          <p:cNvSpPr>
            <a:spLocks noChangeArrowheads="1"/>
          </p:cNvSpPr>
          <p:nvPr/>
        </p:nvSpPr>
        <p:spPr bwMode="auto">
          <a:xfrm>
            <a:off x="1" y="692696"/>
            <a:ext cx="91440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indent="4508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За счет средств бюджета района в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2022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году профинансировано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24 муниципальные программы на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общую сумму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1 032 142,9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тыс. руб.,  удельный вес которых составил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82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% в </a:t>
            </a: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общем объеме </a:t>
            </a: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исполненных расходов</a:t>
            </a:r>
          </a:p>
        </p:txBody>
      </p:sp>
      <p:graphicFrame>
        <p:nvGraphicFramePr>
          <p:cNvPr id="8" name="Диаграмма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84847737"/>
              </p:ext>
            </p:extLst>
          </p:nvPr>
        </p:nvGraphicFramePr>
        <p:xfrm>
          <a:off x="755576" y="1412776"/>
          <a:ext cx="7920880" cy="50405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"/>
            <a:ext cx="9144000" cy="47667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Муниципальные программы  бюджета Михайловского муниципального района</a:t>
            </a:r>
            <a:br>
              <a:rPr lang="ru-RU" sz="1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</a:br>
            <a:r>
              <a:rPr lang="ru-RU" sz="1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за 2022 год, тыс. руб.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996434"/>
              </p:ext>
            </p:extLst>
          </p:nvPr>
        </p:nvGraphicFramePr>
        <p:xfrm>
          <a:off x="107505" y="548670"/>
          <a:ext cx="8928991" cy="613538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1455"/>
                <a:gridCol w="1147680"/>
                <a:gridCol w="976066"/>
                <a:gridCol w="957294"/>
                <a:gridCol w="764226"/>
                <a:gridCol w="772270"/>
              </a:tblGrid>
              <a:tr h="3516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97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Муниципальные программы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906 472,146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1 060 968,827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1 032 142,889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113,86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solidFill>
                      <a:srgbClr val="00B0F0"/>
                    </a:solidFill>
                  </a:tcPr>
                </a:tc>
              </a:tr>
              <a:tr h="18615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жильем молодых семей Михайловского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1 736,814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2 328,656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2 328,656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134,08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дополнительного образования в сфере культуры и искусства"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22 454,700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22 263,548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22 260,500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99,99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868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"Развития образования Михайловского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742 181,064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820 871,289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817 950,100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110,21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07554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системы дошкольного образования"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169 969,447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184 736,849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184 736,849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108,69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28239">
                <a:tc>
                  <a:txBody>
                    <a:bodyPr/>
                    <a:lstStyle/>
                    <a:p>
                      <a:pPr algn="r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системы общего образования"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505 580,791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571 205,351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568 344,002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112,41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99,50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районной системы дополнительного образования"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36 378,000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36 323,697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36 323,697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99,85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8615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"Организация отдыха, оздоровления и занятости детей и подростков"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4 520,871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4 607,223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4 607,223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101,91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"Методическое обеспечение образовательных учреждений"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24 251,055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23 708,083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23 648,243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97,51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"Персонифицированное дополнительное образование детей"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1 480,900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290,086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290,086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19,59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муниципальной службы в администрации Михайловского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234,840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234,840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117,42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902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"Доступная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среда для инвалидов Михайловского </a:t>
                      </a:r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муниципального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8201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"Комплексные меры по противодействию употреблению наркотиков в Михайловском муниципальном районе"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82,498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82,498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91,66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2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"Профилактика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правонарушений в Михайловском муниципальном районе"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49,995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49,995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83,33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9442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малого и среднего предпринимательства на территории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910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"Организация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транспортного обслуживания населения ММР"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126,32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7878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"Развитие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малоэтажного жилищного строительства на территории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4 466,509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4 466,509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36403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"Обеспечение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содержания, ремонта автомобильных дорог, мест общего пользования (тротуаров, скверов, пешеходных дорожек и переходов) и сооружений на них Михайловского муниципального района"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37 700,000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17 276,847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17 276,847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45,83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"Патриотическое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воспитание граждан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129,950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162,44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"Молодежная политика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43,225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86,45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0766110"/>
              </p:ext>
            </p:extLst>
          </p:nvPr>
        </p:nvGraphicFramePr>
        <p:xfrm>
          <a:off x="107504" y="260648"/>
          <a:ext cx="8928991" cy="45021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311455"/>
                <a:gridCol w="1147680"/>
                <a:gridCol w="976066"/>
                <a:gridCol w="957294"/>
                <a:gridCol w="764226"/>
                <a:gridCol w="772270"/>
              </a:tblGrid>
              <a:tr h="8687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8687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"Укрепление общественного здоровья в ММР"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685,000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445,258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445,258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2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Развитие физической культуры и спорта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1 583,196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1 583,196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121,78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158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 "Развитие культуры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37 687,770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38 483,175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38 483,175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86871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"Развитие культуры ММР"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96,55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"Сохранение и развитие учреждений культуры в ММР"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37 577,770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38 386,625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38 386,625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102,15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r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Подпрограмма "Юные таланты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73743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Профилактика терроризма и противодействие экстремизму на территории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902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комплексного развития систем коммунальной инфраструктуры Михайловского муниципального района"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28 157,571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29 682,695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28 979,087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102,92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97,63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2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«Развитие и поддержка социально ориентированных некоммерческих организаций ММР»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2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"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Программа комплексного развития системы социальной инфраструктуры ММР"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11 420,677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87 437,178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62 957,563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551,26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20270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«Обеспечение безопасности дорожного движения в Михайловском муниципальном районе»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686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«Содержание и ремонт муниципального жилого фонда в Михайловском муниципальном районе»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7 317,712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7 227,891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206,51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98,77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686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«Противодействие коррупции на территории Михайловского муниципального района»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29,904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29,904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  <a:tr h="16863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МП «Управление муниципальным имуществом и земельными ресурсами Михайловского муниципального района»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15 058,550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23 162,353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22 533,694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149,64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97,29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066" marR="3066" marT="3066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5394" y="1"/>
            <a:ext cx="9118605" cy="692696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Непрограммные направления расходов бюджета </a:t>
            </a:r>
            <a:r>
              <a:rPr lang="ru-RU" sz="1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Михайловского муниципального района за  </a:t>
            </a:r>
            <a:r>
              <a:rPr lang="ru-RU" sz="1800" b="1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2022 год, </a:t>
            </a:r>
            <a:r>
              <a:rPr lang="ru-RU" sz="1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тыс. руб.</a:t>
            </a:r>
            <a:endPara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150719"/>
              </p:ext>
            </p:extLst>
          </p:nvPr>
        </p:nvGraphicFramePr>
        <p:xfrm>
          <a:off x="107504" y="620688"/>
          <a:ext cx="8928990" cy="60193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88432"/>
                <a:gridCol w="792088"/>
                <a:gridCol w="864096"/>
                <a:gridCol w="792088"/>
                <a:gridCol w="727408"/>
                <a:gridCol w="932439"/>
                <a:gridCol w="932439"/>
              </a:tblGrid>
              <a:tr h="63910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err="1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Ц.ст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2185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Непрограммные направления деятельности органов муниципальной  власти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9900000000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215 644,226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248 057,469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227 136,767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91,57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351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из районного бюджета бюджетам поселений Михайловского муниципального района на выравнивание бюджетной обеспеченности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9999910650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9 205,254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9 205,254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9 205,254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районных бюджетных муниципальных учреждений средств массовой информации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9999910660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2281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ритуальных услуг и содержание мест захоронения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9999910680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1 270,000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94,49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21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районных казенных муниципальных учреждений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9999910690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51 156,300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51 418,305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51 000,818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99,70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99,19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41520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первичных мер пожарной безопасности в границах муниципальных районов за границами городских и сельских населенных пунктов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9999910710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655,390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655,390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6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Глава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9999912030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3 409,900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3 591,856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3 591,770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105,33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1541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Руководство и управление в сфере установленных функций органов самоуправления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9999912040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69 937,398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71 457,850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70 497,217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100,80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98,66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21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Контрольно-счетная комиссия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9999912050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3 315,528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3 245,338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3 245,338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97,88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58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Председатель Думы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9999912110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2 649,000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2 624,522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2 624,522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99,08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440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Депутаты Думы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9999912120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576,000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419235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Подготовка населения и организаций Михайловского муниципального района к действиям в чрезвычайной ситуации в мирное и военное время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9999912190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63,482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63,482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12,70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21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Доплаты к пенсиям муниципальных служащих Михайловского муниципального района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9999914910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746,731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746,731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105,17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32185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Резервные фонды администрации Михайловского муниципального района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9999917100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1 000,000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26 194,645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7 462,469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746,25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28,49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2919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погашение кредиторской задолженности прошлых лет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9999919110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309,515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309,515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6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судебных актов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9999919200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462,018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462,018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29" marR="4429" marT="4429" marB="0" anchor="ctr">
                    <a:noFill/>
                  </a:tcPr>
                </a:tc>
              </a:tr>
              <a:tr h="16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Составление (изменение) списков кандидатов в присяжные заседатели федеральных судов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9999951200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254,975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289,371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289,371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113,49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16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 на реализацию государственного полномочия по назначению и предоставлению выплаты единовременного пособия при передаче ребенка на воспитание в семью 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9999952600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1 352,990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163234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Государственная регистрация актов гражданского состояния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9999959300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1 767,897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1 931,868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1 931,868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109,27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9144000" cy="504825"/>
          </a:xfrm>
        </p:spPr>
        <p:txBody>
          <a:bodyPr/>
          <a:lstStyle/>
          <a:p>
            <a:pPr eaLnBrk="1" hangingPunct="1">
              <a:defRPr/>
            </a:pPr>
            <a:r>
              <a:rPr lang="ru-RU" sz="1800" b="1" i="1" dirty="0"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</a:rPr>
              <a:t>Непрограммные направления расходов бюджета Михайловского муниципального района за  2022 год, тыс. руб.</a:t>
            </a:r>
            <a:endParaRPr lang="ru-RU" sz="18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6313388"/>
              </p:ext>
            </p:extLst>
          </p:nvPr>
        </p:nvGraphicFramePr>
        <p:xfrm>
          <a:off x="107504" y="620688"/>
          <a:ext cx="8928992" cy="60612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60440"/>
                <a:gridCol w="720080"/>
                <a:gridCol w="864096"/>
                <a:gridCol w="864096"/>
                <a:gridCol w="720080"/>
                <a:gridCol w="936104"/>
                <a:gridCol w="864096"/>
              </a:tblGrid>
              <a:tr h="370622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Ц.ст.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на 01.01.2022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Годовой план уточненный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Исполнено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к первоначально утвержденным расходам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% исполнения к уточненным расходам </a:t>
                      </a:r>
                      <a:endParaRPr lang="ru-RU" sz="10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17807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Обеспечение деятельности комиссий по делам несовершеннолетних и защите их прав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9999993010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1 264,466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1 163,651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1 163,651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92,03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28926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отдельных государственных полномочий по созданию административных комиссий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9999993030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832,847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933,662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933,662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112,10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351639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проведение мероприятий по предупреждению и ликвидации болезней животных, их лечению, защите населения от болезней, общих для человека и животных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9999993040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426,005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1 479,174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1 203,339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282,47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81,35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48361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на реализацию государственных полномочий по социальной поддержке детей, оставшихся без попечения родителей, и лиц, принявших на воспитание в семью детей, оставшихся без попечения родителей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9999993050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32 077,148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34 664,238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34 158,409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98,54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40226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Компенсация части родительской платы за присмотр и уход за детьми в образовательных организациях, реализующих образовательную программу дошкольного образования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9999993090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2 401,239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3 886,239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3 886,239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161,84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293786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отдельных государственных полномочий по государственному управлению охраной труда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830,909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830,909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830,909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312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из краевого бюджета бюджетам поселений Михайловского муниципального района на выравнивание бюджетной обеспеченности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9999993110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21 918,142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21 918,142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21 918,142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393221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деятельности в связи с осуществлением полномочий органов опеки и попечительства в отношении несовершеннолетних 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9999993160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2 925,327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2 925,327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2 925,327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47457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Выполнение отдельных государственных полномочийРоссийской Федерации на государственную регистрацию актов гражданского состояния за счет средств краевого бюджета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9999993180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441,973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441,973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441,973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388700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Регистрация и учет граждан, имеющих право на получение жилищных субсидий в связи с переселением из районов Крайнего Севера и приравненных к ним местностей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9999993120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1,221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616853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Установление регулируемых тарифов на регулярные перевозки пассажиров и багажа автомобильным и наземным электрическим общественным транспортом по муниципальным маршрутам в границах муниципального образования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9999993130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3,387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100,00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  <a:tr h="664407">
                <a:tc>
                  <a:txBody>
                    <a:bodyPr/>
                    <a:lstStyle/>
                    <a:p>
                      <a:pPr algn="l" fontAlgn="t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на обеспечение деятельности в связи с осуществлением полномочий по обеспечению детей-сирот и детей, оставшихся без попечения родителей, лиц из числа детей-сирот и детей, оставшихся без попечения родителей, жилыми помещениями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99999M0820</a:t>
                      </a:r>
                      <a:endParaRPr lang="en-US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544,320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965,398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936,744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172,09</a:t>
                      </a:r>
                      <a:endParaRPr lang="ru-RU" sz="1000" b="1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97,03</a:t>
                      </a:r>
                      <a:endParaRPr lang="ru-RU" sz="10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342" marR="3342" marT="3342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Содержимое 2"/>
          <p:cNvSpPr>
            <a:spLocks noGrp="1"/>
          </p:cNvSpPr>
          <p:nvPr>
            <p:ph idx="1"/>
          </p:nvPr>
        </p:nvSpPr>
        <p:spPr>
          <a:xfrm>
            <a:off x="539750" y="333375"/>
            <a:ext cx="8229600" cy="6264275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Межбюджетные трансферты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средства, предоставляемые одним бюджетом бюджетной системы Российской Федерации другому бюджету бюджетной системы Российской Федерации;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Налоговые доходы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– обязательные, безвозмездные, безвозвратные платежи в пользу бюджета;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Неналоговые доходы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доходы, перечисляемые в бюджет, не связанные с налогами. В соответствии с бюджетной классификацией РФ к неналоговым доходам относят:</a:t>
            </a:r>
          </a:p>
          <a:p>
            <a:pPr algn="just">
              <a:buFont typeface="Arial" charset="0"/>
              <a:buNone/>
            </a:pP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      - доходы от имущества, находящегося в государственной и муниципальной собственности, или от деятельности государственных и муниципальных организаций</a:t>
            </a:r>
          </a:p>
          <a:p>
            <a:pPr algn="just">
              <a:buFont typeface="Arial" charset="0"/>
              <a:buNone/>
            </a:pP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      - доходы от продажи земли и нематериальных активов</a:t>
            </a:r>
          </a:p>
          <a:p>
            <a:pPr algn="just">
              <a:buFont typeface="Arial" charset="0"/>
              <a:buNone/>
            </a:pP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      - поступления капитальных трансфертов из негосударственных источников</a:t>
            </a:r>
          </a:p>
          <a:p>
            <a:pPr algn="just">
              <a:buFont typeface="Arial" charset="0"/>
              <a:buNone/>
            </a:pP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      - административные платежи и сборы</a:t>
            </a:r>
          </a:p>
          <a:p>
            <a:pPr algn="just">
              <a:buFont typeface="Arial" charset="0"/>
              <a:buNone/>
            </a:pP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      - штрафные санкции, возмещение ущерба;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Профицит бюджета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превышение доходов бюджета над его расходами;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Расходы бюджета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выплачиваемые из бюджета денежные средства, за исключением средств, являющихся в соответствии с настоящим Кодексом источниками финансирования дефицита бюджета;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Собственные доходы бюджетов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виды доходов, закрепленные на постоянной основе полностью или частично за соответствующими бюджетами;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Субсидия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бюджетные средства, предоставляемые бюджету другого уровня бюджетной системы Российской Федерации, физическому или юридическому лицу на условиях долевого финансирования целевых расходов;</a:t>
            </a:r>
          </a:p>
          <a:p>
            <a:pPr algn="just">
              <a:buFont typeface="Arial" charset="0"/>
              <a:buNone/>
            </a:pPr>
            <a:r>
              <a:rPr lang="ru-RU" altLang="ru-RU" sz="1500" b="1" i="1" smtClean="0">
                <a:latin typeface="Times New Roman" pitchFamily="18" charset="0"/>
                <a:cs typeface="Times New Roman" pitchFamily="18" charset="0"/>
              </a:rPr>
              <a:t>Субвенция</a:t>
            </a:r>
            <a:r>
              <a:rPr lang="ru-RU" altLang="ru-RU" sz="1500" smtClean="0">
                <a:latin typeface="Times New Roman" pitchFamily="18" charset="0"/>
                <a:cs typeface="Times New Roman" pitchFamily="18" charset="0"/>
              </a:rPr>
              <a:t> — бюджетные средства, предоставляемые бюджету другого уровня бюджетной системы Российской Федерации или юридическому лицу на безвозмездной и безвозвратной основах на осуществление определенных целевых расходов.</a:t>
            </a:r>
          </a:p>
          <a:p>
            <a:endParaRPr lang="ru-RU" altLang="ru-RU" smtClean="0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объемах оказания муниципальных услуг, работ</a:t>
            </a: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1663669"/>
              </p:ext>
            </p:extLst>
          </p:nvPr>
        </p:nvGraphicFramePr>
        <p:xfrm>
          <a:off x="107503" y="548680"/>
          <a:ext cx="8928993" cy="6003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4177"/>
                <a:gridCol w="1900308"/>
                <a:gridCol w="725934"/>
                <a:gridCol w="943715"/>
                <a:gridCol w="871121"/>
                <a:gridCol w="943715"/>
                <a:gridCol w="943715"/>
                <a:gridCol w="1016308"/>
              </a:tblGrid>
              <a:tr h="2524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услуги (работы)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2021 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1652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общеобразовательных программ дошкольного образования (от 1 года до 3 лет)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человек/ дето-дни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36 481,9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37 346,4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37 346,4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37 346,4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81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33 077 333,97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29 267 010,75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31 599 195,08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32 867 013,97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33 542 734,67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065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общеобразовательных программ дошкольного образования (от 3 лет до 8 лет)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человек/ дето-дни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183 793,5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176 876,7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176 876,7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176 876,7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63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123 696 747,03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147 445 345,25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149 657 298,92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155 661 830,03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158 862 118,33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111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общеобразовательных программ начального общего образования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1 595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81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187 610 998,08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206 926 200,30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232 935 996,17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242 373 363,43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251 402 565,53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341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общеобразовательных программ основного общего образования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1 871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1 841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63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227 787 266,32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241 895 939,36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268 862 174,89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279 755 085,95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290 176 879,72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524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основных общеобразовательных программ среднего общего образования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91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55 881 536,74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60 473 984,84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62 359 667,94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64 886 160,62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67 303 382,75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019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Реализация дополнительных общеразвивающих программ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1 951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1 760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1760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527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34 019 200,00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35 900 000,00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37 000 000,00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37 000 000,00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   35 000 000,00  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57432814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объемах оказания муниципальных услуг, работ</a:t>
            </a: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7372961"/>
              </p:ext>
            </p:extLst>
          </p:nvPr>
        </p:nvGraphicFramePr>
        <p:xfrm>
          <a:off x="179512" y="548680"/>
          <a:ext cx="8856986" cy="60032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2088232"/>
                <a:gridCol w="936104"/>
                <a:gridCol w="936104"/>
                <a:gridCol w="864096"/>
                <a:gridCol w="864096"/>
                <a:gridCol w="864096"/>
                <a:gridCol w="792090"/>
              </a:tblGrid>
              <a:tr h="2524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услуги (работы)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2021 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2022 г.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9180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165248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 фортепьянном отделении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81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2 550 112,62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3 760 522,46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4 098 513,01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4 098 513,01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4 014 869,89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0656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 народном отделении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63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728 603,61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984 898,74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1 184 014,87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1 184 014,87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1 159 851,30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1115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 хореографическом отделении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819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5 683 108,13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6 178 001,18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8 652 416,36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8 652 416,36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8 475 836,43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3410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изобразительному искусству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636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6 848 873,90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9 580 378,64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9 472 118,96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9 472 118,96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9 278 810,41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5246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театральному искусству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4911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1 020 045,05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1 074 434,97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1 092 936,80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1 092 936,80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1 070 631,97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20197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Обучение на струнных инструментах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человек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  <a:tr h="52787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218 581,08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179 072,50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0" marR="4590" marT="4590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1341809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404664"/>
          </a:xfrm>
        </p:spPr>
        <p:txBody>
          <a:bodyPr/>
          <a:lstStyle/>
          <a:p>
            <a:r>
              <a:rPr lang="ru-RU" sz="20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об объемах оказания муниципальных услуг, работ</a:t>
            </a:r>
            <a:endParaRPr lang="ru-RU" sz="2000" b="1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0191507"/>
              </p:ext>
            </p:extLst>
          </p:nvPr>
        </p:nvGraphicFramePr>
        <p:xfrm>
          <a:off x="179512" y="476672"/>
          <a:ext cx="8856984" cy="4749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12168"/>
                <a:gridCol w="2232248"/>
                <a:gridCol w="792088"/>
                <a:gridCol w="864096"/>
                <a:gridCol w="936104"/>
                <a:gridCol w="936104"/>
                <a:gridCol w="792088"/>
                <a:gridCol w="792088"/>
              </a:tblGrid>
              <a:tr h="383556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муниципальной услуги (работы)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показателя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Единица измерения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2021 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2022 г.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gridSpan="3"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947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2025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251055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Организация деятельности клубных формирований и формирований самодеятельного народного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творчества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122 424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120 104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115 051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732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18 450 670,49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20 845 719,10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23 887 063,99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23 887 063,99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23 887 063,99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313819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Публичный </a:t>
                      </a: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 музейных предметов, музейных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коллекций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7 392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70434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1 737 282,65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1 697 087,53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1 732 342,16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1 732 342,16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1 732 342,16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3207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Библиотечное, библиографическое и информационное обслуживание пользователей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библиотеки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посещений</a:t>
                      </a:r>
                      <a:r>
                        <a:rPr lang="ru-RU" sz="10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112 055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119 046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114 461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114 461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114 461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7322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13 306 040,54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14 839 840,51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16 048 473,62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16 048 473,62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16 048 473,62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32079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Осуществление издательской деятельности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муниципальной услуги (работы)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печатных страниц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1 032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  <a:tr h="62763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Объём субсидии на выполнение муниципального задания на оказание муниципальной услуги (выполнения работы)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руб.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b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4 145 300,00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4 872 000,00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5 600 000,00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5 600 000,00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0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5 200 000,00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974" marR="6974" marT="6974" marB="0" anchor="ctr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780816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6653"/>
            <a:ext cx="9144000" cy="720080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ru-RU" sz="2400" b="1" i="1" dirty="0" smtClean="0">
                <a:ln>
                  <a:solidFill>
                    <a:schemeClr val="tx1"/>
                  </a:solidFill>
                </a:ln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Сведения о расходах муниципального района с учетом интересов целевых групп за 2022 год</a:t>
            </a:r>
            <a:endParaRPr lang="ru-RU" sz="2400" b="1" i="1" dirty="0">
              <a:ln>
                <a:solidFill>
                  <a:schemeClr val="tx1"/>
                </a:solidFill>
              </a:ln>
              <a:solidFill>
                <a:srgbClr val="0461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3795" name="Picture 8" descr="http://budget.depfinnbr.ru/images/tg/sem_s_det.pn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779838" y="1268413"/>
            <a:ext cx="1423987" cy="993775"/>
          </a:xfrm>
        </p:spPr>
      </p:pic>
      <p:cxnSp>
        <p:nvCxnSpPr>
          <p:cNvPr id="5" name="Прямая со стрелкой 4"/>
          <p:cNvCxnSpPr/>
          <p:nvPr/>
        </p:nvCxnSpPr>
        <p:spPr>
          <a:xfrm flipH="1">
            <a:off x="1979613" y="1989138"/>
            <a:ext cx="1438275" cy="1809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 стрелкой 5"/>
          <p:cNvCxnSpPr/>
          <p:nvPr/>
        </p:nvCxnSpPr>
        <p:spPr>
          <a:xfrm>
            <a:off x="5435600" y="1989138"/>
            <a:ext cx="1416050" cy="21272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8" name="TextBox 6"/>
          <p:cNvSpPr txBox="1">
            <a:spLocks noChangeArrowheads="1"/>
          </p:cNvSpPr>
          <p:nvPr/>
        </p:nvSpPr>
        <p:spPr bwMode="auto">
          <a:xfrm>
            <a:off x="106363" y="2721845"/>
            <a:ext cx="29527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Компенсация части родительской платы родителю за детей, посещающих дошкольные учреждения</a:t>
            </a:r>
          </a:p>
        </p:txBody>
      </p:sp>
      <p:sp>
        <p:nvSpPr>
          <p:cNvPr id="8" name="Стрелка вниз 7"/>
          <p:cNvSpPr/>
          <p:nvPr/>
        </p:nvSpPr>
        <p:spPr>
          <a:xfrm>
            <a:off x="1403350" y="4005263"/>
            <a:ext cx="241300" cy="34766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250825" y="4508500"/>
            <a:ext cx="2808288" cy="941675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801" name="Прямоугольник 11"/>
          <p:cNvSpPr>
            <a:spLocks noChangeArrowheads="1"/>
          </p:cNvSpPr>
          <p:nvPr/>
        </p:nvSpPr>
        <p:spPr bwMode="auto">
          <a:xfrm>
            <a:off x="250825" y="4581525"/>
            <a:ext cx="2881313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Запланировано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: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3 886,239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Исполнено:   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3 886,239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т.р.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3802" name="TextBox 12"/>
          <p:cNvSpPr txBox="1">
            <a:spLocks noChangeArrowheads="1"/>
          </p:cNvSpPr>
          <p:nvPr/>
        </p:nvSpPr>
        <p:spPr bwMode="auto">
          <a:xfrm>
            <a:off x="3635375" y="2349500"/>
            <a:ext cx="173355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 sz="1600" dirty="0" smtClean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Семьи с </a:t>
            </a:r>
            <a:r>
              <a:rPr lang="ru-RU" altLang="ru-RU" sz="1600" dirty="0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детьми</a:t>
            </a:r>
          </a:p>
        </p:txBody>
      </p:sp>
      <p:sp>
        <p:nvSpPr>
          <p:cNvPr id="33803" name="Прямоугольник 13"/>
          <p:cNvSpPr>
            <a:spLocks noChangeArrowheads="1"/>
          </p:cNvSpPr>
          <p:nvPr/>
        </p:nvSpPr>
        <p:spPr bwMode="auto">
          <a:xfrm>
            <a:off x="3110148" y="2740408"/>
            <a:ext cx="3024187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Обеспечение бесплатным питанием в муниципальных общеобразовательных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организациях) 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3312360" y="4514519"/>
            <a:ext cx="2735263" cy="935656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805" name="Прямоугольник 15"/>
          <p:cNvSpPr>
            <a:spLocks noChangeArrowheads="1"/>
          </p:cNvSpPr>
          <p:nvPr/>
        </p:nvSpPr>
        <p:spPr bwMode="auto">
          <a:xfrm>
            <a:off x="3348038" y="4563838"/>
            <a:ext cx="2663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Запланировано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26 083,3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Исполнено:  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26 083,3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Стрелка вниз 16"/>
          <p:cNvSpPr/>
          <p:nvPr/>
        </p:nvSpPr>
        <p:spPr>
          <a:xfrm>
            <a:off x="4438692" y="4005263"/>
            <a:ext cx="241300" cy="347663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807" name="TextBox 17"/>
          <p:cNvSpPr txBox="1">
            <a:spLocks noChangeArrowheads="1"/>
          </p:cNvSpPr>
          <p:nvPr/>
        </p:nvSpPr>
        <p:spPr bwMode="auto">
          <a:xfrm>
            <a:off x="6201845" y="2780928"/>
            <a:ext cx="27352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Организация отдыха детей в 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каникулярное время 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6227763" y="4508500"/>
            <a:ext cx="2665412" cy="941675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3809" name="Прямоугольник 19"/>
          <p:cNvSpPr>
            <a:spLocks noChangeArrowheads="1"/>
          </p:cNvSpPr>
          <p:nvPr/>
        </p:nvSpPr>
        <p:spPr bwMode="auto">
          <a:xfrm>
            <a:off x="6288087" y="4587454"/>
            <a:ext cx="26638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Запланировано: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4 607,2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Исполнено:   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4 607,2 </a:t>
            </a:r>
            <a:r>
              <a:rPr lang="ru-RU" altLang="ru-RU" sz="1600" dirty="0" err="1" smtClean="0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Стрелка вниз 20"/>
          <p:cNvSpPr/>
          <p:nvPr/>
        </p:nvSpPr>
        <p:spPr>
          <a:xfrm>
            <a:off x="7380288" y="4005263"/>
            <a:ext cx="239712" cy="347662"/>
          </a:xfrm>
          <a:prstGeom prst="downArrow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19256" cy="708688"/>
          </a:xfrm>
          <a:ln>
            <a:miter lim="800000"/>
            <a:headEnd/>
            <a:tailEnd/>
          </a:ln>
          <a:extLst/>
        </p:spPr>
        <p:txBody>
          <a:bodyPr>
            <a:noAutofit/>
          </a:bodyPr>
          <a:lstStyle/>
          <a:p>
            <a:pPr>
              <a:defRPr/>
            </a:pPr>
            <a:r>
              <a:rPr lang="ru-RU" sz="2200" b="1" i="1" dirty="0" smtClean="0">
                <a:ln>
                  <a:solidFill>
                    <a:schemeClr val="tx1"/>
                  </a:solidFill>
                </a:ln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Сведения о расходах муниципального района с учетом интересов целевых групп за 2022 год</a:t>
            </a:r>
            <a:endParaRPr lang="ru-RU" sz="2200" b="1" i="1" dirty="0">
              <a:ln>
                <a:solidFill>
                  <a:schemeClr val="tx1"/>
                </a:solidFill>
              </a:ln>
              <a:solidFill>
                <a:srgbClr val="0461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Group 3">
            <a:extLst>
              <a:ext uri="{FF2B5EF4-FFF2-40B4-BE49-F238E27FC236}"/>
            </a:extLst>
          </p:cNvPr>
          <p:cNvGrpSpPr/>
          <p:nvPr/>
        </p:nvGrpSpPr>
        <p:grpSpPr>
          <a:xfrm>
            <a:off x="3347864" y="1700808"/>
            <a:ext cx="744368" cy="575471"/>
            <a:chOff x="2843029" y="2549413"/>
            <a:chExt cx="2794847" cy="2518489"/>
          </a:xfrm>
          <a:solidFill>
            <a:srgbClr val="00B0F0"/>
          </a:solidFill>
        </p:grpSpPr>
        <p:sp>
          <p:nvSpPr>
            <p:cNvPr id="35" name="Freeform 7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4901551" y="3067836"/>
              <a:ext cx="736325" cy="2000066"/>
            </a:xfrm>
            <a:custGeom>
              <a:avLst/>
              <a:gdLst>
                <a:gd name="T0" fmla="*/ 112 w 129"/>
                <a:gd name="T1" fmla="*/ 1 h 351"/>
                <a:gd name="T2" fmla="*/ 108 w 129"/>
                <a:gd name="T3" fmla="*/ 79 h 351"/>
                <a:gd name="T4" fmla="*/ 107 w 129"/>
                <a:gd name="T5" fmla="*/ 149 h 351"/>
                <a:gd name="T6" fmla="*/ 121 w 129"/>
                <a:gd name="T7" fmla="*/ 175 h 351"/>
                <a:gd name="T8" fmla="*/ 128 w 129"/>
                <a:gd name="T9" fmla="*/ 187 h 351"/>
                <a:gd name="T10" fmla="*/ 129 w 129"/>
                <a:gd name="T11" fmla="*/ 322 h 351"/>
                <a:gd name="T12" fmla="*/ 114 w 129"/>
                <a:gd name="T13" fmla="*/ 346 h 351"/>
                <a:gd name="T14" fmla="*/ 85 w 129"/>
                <a:gd name="T15" fmla="*/ 336 h 351"/>
                <a:gd name="T16" fmla="*/ 84 w 129"/>
                <a:gd name="T17" fmla="*/ 335 h 351"/>
                <a:gd name="T18" fmla="*/ 59 w 129"/>
                <a:gd name="T19" fmla="*/ 347 h 351"/>
                <a:gd name="T20" fmla="*/ 35 w 129"/>
                <a:gd name="T21" fmla="*/ 328 h 351"/>
                <a:gd name="T22" fmla="*/ 34 w 129"/>
                <a:gd name="T23" fmla="*/ 310 h 351"/>
                <a:gd name="T24" fmla="*/ 34 w 129"/>
                <a:gd name="T25" fmla="*/ 188 h 351"/>
                <a:gd name="T26" fmla="*/ 22 w 129"/>
                <a:gd name="T27" fmla="*/ 175 h 351"/>
                <a:gd name="T28" fmla="*/ 1 w 129"/>
                <a:gd name="T29" fmla="*/ 152 h 351"/>
                <a:gd name="T30" fmla="*/ 5 w 129"/>
                <a:gd name="T31" fmla="*/ 62 h 351"/>
                <a:gd name="T32" fmla="*/ 6 w 129"/>
                <a:gd name="T33" fmla="*/ 44 h 351"/>
                <a:gd name="T34" fmla="*/ 43 w 129"/>
                <a:gd name="T35" fmla="*/ 1 h 351"/>
                <a:gd name="T36" fmla="*/ 57 w 129"/>
                <a:gd name="T37" fmla="*/ 1 h 351"/>
                <a:gd name="T38" fmla="*/ 112 w 129"/>
                <a:gd name="T39" fmla="*/ 1 h 351"/>
                <a:gd name="connsiteX0" fmla="*/ 8611 w 9929"/>
                <a:gd name="connsiteY0" fmla="*/ 13 h 9903"/>
                <a:gd name="connsiteX1" fmla="*/ 8301 w 9929"/>
                <a:gd name="connsiteY1" fmla="*/ 2236 h 9903"/>
                <a:gd name="connsiteX2" fmla="*/ 8224 w 9929"/>
                <a:gd name="connsiteY2" fmla="*/ 4230 h 9903"/>
                <a:gd name="connsiteX3" fmla="*/ 9309 w 9929"/>
                <a:gd name="connsiteY3" fmla="*/ 4971 h 9903"/>
                <a:gd name="connsiteX4" fmla="*/ 9851 w 9929"/>
                <a:gd name="connsiteY4" fmla="*/ 5313 h 9903"/>
                <a:gd name="connsiteX5" fmla="*/ 9929 w 9929"/>
                <a:gd name="connsiteY5" fmla="*/ 9159 h 9903"/>
                <a:gd name="connsiteX6" fmla="*/ 8766 w 9929"/>
                <a:gd name="connsiteY6" fmla="*/ 9843 h 9903"/>
                <a:gd name="connsiteX7" fmla="*/ 6518 w 9929"/>
                <a:gd name="connsiteY7" fmla="*/ 9558 h 9903"/>
                <a:gd name="connsiteX8" fmla="*/ 6441 w 9929"/>
                <a:gd name="connsiteY8" fmla="*/ 9529 h 9903"/>
                <a:gd name="connsiteX9" fmla="*/ 4503 w 9929"/>
                <a:gd name="connsiteY9" fmla="*/ 9871 h 9903"/>
                <a:gd name="connsiteX10" fmla="*/ 2642 w 9929"/>
                <a:gd name="connsiteY10" fmla="*/ 9330 h 9903"/>
                <a:gd name="connsiteX11" fmla="*/ 2565 w 9929"/>
                <a:gd name="connsiteY11" fmla="*/ 8817 h 9903"/>
                <a:gd name="connsiteX12" fmla="*/ 2565 w 9929"/>
                <a:gd name="connsiteY12" fmla="*/ 5341 h 9903"/>
                <a:gd name="connsiteX13" fmla="*/ 1634 w 9929"/>
                <a:gd name="connsiteY13" fmla="*/ 4971 h 9903"/>
                <a:gd name="connsiteX14" fmla="*/ 7 w 9929"/>
                <a:gd name="connsiteY14" fmla="*/ 4315 h 9903"/>
                <a:gd name="connsiteX15" fmla="*/ 317 w 9929"/>
                <a:gd name="connsiteY15" fmla="*/ 1751 h 9903"/>
                <a:gd name="connsiteX16" fmla="*/ 394 w 9929"/>
                <a:gd name="connsiteY16" fmla="*/ 1239 h 9903"/>
                <a:gd name="connsiteX17" fmla="*/ 3262 w 9929"/>
                <a:gd name="connsiteY17" fmla="*/ 13 h 9903"/>
                <a:gd name="connsiteX18" fmla="*/ 4348 w 9929"/>
                <a:gd name="connsiteY18" fmla="*/ 13 h 9903"/>
                <a:gd name="connsiteX19" fmla="*/ 8611 w 9929"/>
                <a:gd name="connsiteY19" fmla="*/ 13 h 9903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5517 w 10000"/>
                <a:gd name="connsiteY8" fmla="*/ 9471 h 10000"/>
                <a:gd name="connsiteX9" fmla="*/ 4535 w 10000"/>
                <a:gd name="connsiteY9" fmla="*/ 9968 h 10000"/>
                <a:gd name="connsiteX10" fmla="*/ 2661 w 10000"/>
                <a:gd name="connsiteY10" fmla="*/ 9421 h 10000"/>
                <a:gd name="connsiteX11" fmla="*/ 2583 w 10000"/>
                <a:gd name="connsiteY11" fmla="*/ 8903 h 10000"/>
                <a:gd name="connsiteX12" fmla="*/ 2583 w 10000"/>
                <a:gd name="connsiteY12" fmla="*/ 5393 h 10000"/>
                <a:gd name="connsiteX13" fmla="*/ 1646 w 10000"/>
                <a:gd name="connsiteY13" fmla="*/ 5020 h 10000"/>
                <a:gd name="connsiteX14" fmla="*/ 7 w 10000"/>
                <a:gd name="connsiteY14" fmla="*/ 4357 h 10000"/>
                <a:gd name="connsiteX15" fmla="*/ 319 w 10000"/>
                <a:gd name="connsiteY15" fmla="*/ 1768 h 10000"/>
                <a:gd name="connsiteX16" fmla="*/ 397 w 10000"/>
                <a:gd name="connsiteY16" fmla="*/ 1251 h 10000"/>
                <a:gd name="connsiteX17" fmla="*/ 3285 w 10000"/>
                <a:gd name="connsiteY17" fmla="*/ 13 h 10000"/>
                <a:gd name="connsiteX18" fmla="*/ 4379 w 10000"/>
                <a:gd name="connsiteY18" fmla="*/ 13 h 10000"/>
                <a:gd name="connsiteX19" fmla="*/ 8673 w 10000"/>
                <a:gd name="connsiteY19" fmla="*/ 13 h 10000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4535 w 10000"/>
                <a:gd name="connsiteY8" fmla="*/ 9968 h 10000"/>
                <a:gd name="connsiteX9" fmla="*/ 2661 w 10000"/>
                <a:gd name="connsiteY9" fmla="*/ 9421 h 10000"/>
                <a:gd name="connsiteX10" fmla="*/ 2583 w 10000"/>
                <a:gd name="connsiteY10" fmla="*/ 8903 h 10000"/>
                <a:gd name="connsiteX11" fmla="*/ 2583 w 10000"/>
                <a:gd name="connsiteY11" fmla="*/ 5393 h 10000"/>
                <a:gd name="connsiteX12" fmla="*/ 1646 w 10000"/>
                <a:gd name="connsiteY12" fmla="*/ 5020 h 10000"/>
                <a:gd name="connsiteX13" fmla="*/ 7 w 10000"/>
                <a:gd name="connsiteY13" fmla="*/ 4357 h 10000"/>
                <a:gd name="connsiteX14" fmla="*/ 319 w 10000"/>
                <a:gd name="connsiteY14" fmla="*/ 1768 h 10000"/>
                <a:gd name="connsiteX15" fmla="*/ 397 w 10000"/>
                <a:gd name="connsiteY15" fmla="*/ 1251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4"/>
                <a:gd name="connsiteX1" fmla="*/ 8360 w 10000"/>
                <a:gd name="connsiteY1" fmla="*/ 2258 h 9994"/>
                <a:gd name="connsiteX2" fmla="*/ 8283 w 10000"/>
                <a:gd name="connsiteY2" fmla="*/ 4271 h 9994"/>
                <a:gd name="connsiteX3" fmla="*/ 9376 w 10000"/>
                <a:gd name="connsiteY3" fmla="*/ 5020 h 9994"/>
                <a:gd name="connsiteX4" fmla="*/ 9921 w 10000"/>
                <a:gd name="connsiteY4" fmla="*/ 5365 h 9994"/>
                <a:gd name="connsiteX5" fmla="*/ 10000 w 10000"/>
                <a:gd name="connsiteY5" fmla="*/ 9249 h 9994"/>
                <a:gd name="connsiteX6" fmla="*/ 8829 w 10000"/>
                <a:gd name="connsiteY6" fmla="*/ 9939 h 9994"/>
                <a:gd name="connsiteX7" fmla="*/ 6198 w 10000"/>
                <a:gd name="connsiteY7" fmla="*/ 9620 h 9994"/>
                <a:gd name="connsiteX8" fmla="*/ 4535 w 10000"/>
                <a:gd name="connsiteY8" fmla="*/ 9968 h 9994"/>
                <a:gd name="connsiteX9" fmla="*/ 2661 w 10000"/>
                <a:gd name="connsiteY9" fmla="*/ 9421 h 9994"/>
                <a:gd name="connsiteX10" fmla="*/ 2583 w 10000"/>
                <a:gd name="connsiteY10" fmla="*/ 8903 h 9994"/>
                <a:gd name="connsiteX11" fmla="*/ 2583 w 10000"/>
                <a:gd name="connsiteY11" fmla="*/ 5393 h 9994"/>
                <a:gd name="connsiteX12" fmla="*/ 1646 w 10000"/>
                <a:gd name="connsiteY12" fmla="*/ 5020 h 9994"/>
                <a:gd name="connsiteX13" fmla="*/ 7 w 10000"/>
                <a:gd name="connsiteY13" fmla="*/ 4357 h 9994"/>
                <a:gd name="connsiteX14" fmla="*/ 319 w 10000"/>
                <a:gd name="connsiteY14" fmla="*/ 1768 h 9994"/>
                <a:gd name="connsiteX15" fmla="*/ 397 w 10000"/>
                <a:gd name="connsiteY15" fmla="*/ 1251 h 9994"/>
                <a:gd name="connsiteX16" fmla="*/ 3285 w 10000"/>
                <a:gd name="connsiteY16" fmla="*/ 13 h 9994"/>
                <a:gd name="connsiteX17" fmla="*/ 4379 w 10000"/>
                <a:gd name="connsiteY17" fmla="*/ 13 h 9994"/>
                <a:gd name="connsiteX18" fmla="*/ 8673 w 10000"/>
                <a:gd name="connsiteY18" fmla="*/ 13 h 9994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7"/>
                <a:gd name="connsiteX1" fmla="*/ 8360 w 10000"/>
                <a:gd name="connsiteY1" fmla="*/ 2259 h 9997"/>
                <a:gd name="connsiteX2" fmla="*/ 8283 w 10000"/>
                <a:gd name="connsiteY2" fmla="*/ 4274 h 9997"/>
                <a:gd name="connsiteX3" fmla="*/ 9376 w 10000"/>
                <a:gd name="connsiteY3" fmla="*/ 5023 h 9997"/>
                <a:gd name="connsiteX4" fmla="*/ 9921 w 10000"/>
                <a:gd name="connsiteY4" fmla="*/ 5368 h 9997"/>
                <a:gd name="connsiteX5" fmla="*/ 10000 w 10000"/>
                <a:gd name="connsiteY5" fmla="*/ 9255 h 9997"/>
                <a:gd name="connsiteX6" fmla="*/ 8829 w 10000"/>
                <a:gd name="connsiteY6" fmla="*/ 9945 h 9997"/>
                <a:gd name="connsiteX7" fmla="*/ 6306 w 10000"/>
                <a:gd name="connsiteY7" fmla="*/ 9610 h 9997"/>
                <a:gd name="connsiteX8" fmla="*/ 4535 w 10000"/>
                <a:gd name="connsiteY8" fmla="*/ 9974 h 9997"/>
                <a:gd name="connsiteX9" fmla="*/ 2661 w 10000"/>
                <a:gd name="connsiteY9" fmla="*/ 9427 h 9997"/>
                <a:gd name="connsiteX10" fmla="*/ 2583 w 10000"/>
                <a:gd name="connsiteY10" fmla="*/ 8908 h 9997"/>
                <a:gd name="connsiteX11" fmla="*/ 2583 w 10000"/>
                <a:gd name="connsiteY11" fmla="*/ 5396 h 9997"/>
                <a:gd name="connsiteX12" fmla="*/ 1646 w 10000"/>
                <a:gd name="connsiteY12" fmla="*/ 5023 h 9997"/>
                <a:gd name="connsiteX13" fmla="*/ 7 w 10000"/>
                <a:gd name="connsiteY13" fmla="*/ 4360 h 9997"/>
                <a:gd name="connsiteX14" fmla="*/ 319 w 10000"/>
                <a:gd name="connsiteY14" fmla="*/ 1769 h 9997"/>
                <a:gd name="connsiteX15" fmla="*/ 397 w 10000"/>
                <a:gd name="connsiteY15" fmla="*/ 1252 h 9997"/>
                <a:gd name="connsiteX16" fmla="*/ 3285 w 10000"/>
                <a:gd name="connsiteY16" fmla="*/ 13 h 9997"/>
                <a:gd name="connsiteX17" fmla="*/ 4379 w 10000"/>
                <a:gd name="connsiteY17" fmla="*/ 13 h 9997"/>
                <a:gd name="connsiteX18" fmla="*/ 8673 w 10000"/>
                <a:gd name="connsiteY18" fmla="*/ 13 h 9997"/>
                <a:gd name="connsiteX0" fmla="*/ 8673 w 10000"/>
                <a:gd name="connsiteY0" fmla="*/ 13 h 10000"/>
                <a:gd name="connsiteX1" fmla="*/ 8360 w 10000"/>
                <a:gd name="connsiteY1" fmla="*/ 2260 h 10000"/>
                <a:gd name="connsiteX2" fmla="*/ 8283 w 10000"/>
                <a:gd name="connsiteY2" fmla="*/ 4275 h 10000"/>
                <a:gd name="connsiteX3" fmla="*/ 9376 w 10000"/>
                <a:gd name="connsiteY3" fmla="*/ 5025 h 10000"/>
                <a:gd name="connsiteX4" fmla="*/ 9921 w 10000"/>
                <a:gd name="connsiteY4" fmla="*/ 5370 h 10000"/>
                <a:gd name="connsiteX5" fmla="*/ 10000 w 10000"/>
                <a:gd name="connsiteY5" fmla="*/ 9258 h 10000"/>
                <a:gd name="connsiteX6" fmla="*/ 8829 w 10000"/>
                <a:gd name="connsiteY6" fmla="*/ 9948 h 10000"/>
                <a:gd name="connsiteX7" fmla="*/ 6306 w 10000"/>
                <a:gd name="connsiteY7" fmla="*/ 9613 h 10000"/>
                <a:gd name="connsiteX8" fmla="*/ 4535 w 10000"/>
                <a:gd name="connsiteY8" fmla="*/ 9977 h 10000"/>
                <a:gd name="connsiteX9" fmla="*/ 2661 w 10000"/>
                <a:gd name="connsiteY9" fmla="*/ 9430 h 10000"/>
                <a:gd name="connsiteX10" fmla="*/ 2583 w 10000"/>
                <a:gd name="connsiteY10" fmla="*/ 8911 h 10000"/>
                <a:gd name="connsiteX11" fmla="*/ 2583 w 10000"/>
                <a:gd name="connsiteY11" fmla="*/ 5398 h 10000"/>
                <a:gd name="connsiteX12" fmla="*/ 1646 w 10000"/>
                <a:gd name="connsiteY12" fmla="*/ 5025 h 10000"/>
                <a:gd name="connsiteX13" fmla="*/ 7 w 10000"/>
                <a:gd name="connsiteY13" fmla="*/ 4361 h 10000"/>
                <a:gd name="connsiteX14" fmla="*/ 319 w 10000"/>
                <a:gd name="connsiteY14" fmla="*/ 1770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0000">
                  <a:moveTo>
                    <a:pt x="8673" y="13"/>
                  </a:moveTo>
                  <a:cubicBezTo>
                    <a:pt x="8516" y="791"/>
                    <a:pt x="8360" y="1539"/>
                    <a:pt x="8360" y="2260"/>
                  </a:cubicBezTo>
                  <a:cubicBezTo>
                    <a:pt x="8283" y="2922"/>
                    <a:pt x="8283" y="3613"/>
                    <a:pt x="8283" y="4275"/>
                  </a:cubicBezTo>
                  <a:cubicBezTo>
                    <a:pt x="8204" y="4621"/>
                    <a:pt x="8673" y="4822"/>
                    <a:pt x="9376" y="5025"/>
                  </a:cubicBezTo>
                  <a:cubicBezTo>
                    <a:pt x="9688" y="5111"/>
                    <a:pt x="9921" y="5255"/>
                    <a:pt x="9921" y="5370"/>
                  </a:cubicBezTo>
                  <a:cubicBezTo>
                    <a:pt x="10000" y="6666"/>
                    <a:pt x="10000" y="7961"/>
                    <a:pt x="10000" y="9258"/>
                  </a:cubicBezTo>
                  <a:cubicBezTo>
                    <a:pt x="10000" y="9603"/>
                    <a:pt x="9609" y="9833"/>
                    <a:pt x="8829" y="9948"/>
                  </a:cubicBezTo>
                  <a:cubicBezTo>
                    <a:pt x="7970" y="10092"/>
                    <a:pt x="7009" y="9929"/>
                    <a:pt x="6306" y="9613"/>
                  </a:cubicBezTo>
                  <a:cubicBezTo>
                    <a:pt x="5655" y="9935"/>
                    <a:pt x="5251" y="9992"/>
                    <a:pt x="4535" y="9977"/>
                  </a:cubicBezTo>
                  <a:cubicBezTo>
                    <a:pt x="3800" y="10042"/>
                    <a:pt x="2817" y="9804"/>
                    <a:pt x="2661" y="9430"/>
                  </a:cubicBezTo>
                  <a:cubicBezTo>
                    <a:pt x="2583" y="9258"/>
                    <a:pt x="2583" y="9084"/>
                    <a:pt x="2583" y="8911"/>
                  </a:cubicBezTo>
                  <a:lnTo>
                    <a:pt x="2583" y="5398"/>
                  </a:lnTo>
                  <a:cubicBezTo>
                    <a:pt x="2583" y="5140"/>
                    <a:pt x="2505" y="4994"/>
                    <a:pt x="1646" y="5025"/>
                  </a:cubicBezTo>
                  <a:cubicBezTo>
                    <a:pt x="553" y="5082"/>
                    <a:pt x="-72" y="4851"/>
                    <a:pt x="7" y="4361"/>
                  </a:cubicBezTo>
                  <a:cubicBezTo>
                    <a:pt x="85" y="3498"/>
                    <a:pt x="241" y="2635"/>
                    <a:pt x="319" y="1770"/>
                  </a:cubicBezTo>
                  <a:cubicBezTo>
                    <a:pt x="397" y="1596"/>
                    <a:pt x="397" y="1425"/>
                    <a:pt x="397" y="1252"/>
                  </a:cubicBezTo>
                  <a:cubicBezTo>
                    <a:pt x="475" y="560"/>
                    <a:pt x="1490" y="158"/>
                    <a:pt x="3285" y="13"/>
                  </a:cubicBezTo>
                  <a:lnTo>
                    <a:pt x="4379" y="13"/>
                  </a:lnTo>
                  <a:cubicBezTo>
                    <a:pt x="5862" y="-15"/>
                    <a:pt x="7268" y="13"/>
                    <a:pt x="8673" y="1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36" name="Freeform 18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5125348" y="2549413"/>
              <a:ext cx="478169" cy="478169"/>
            </a:xfrm>
            <a:custGeom>
              <a:avLst/>
              <a:gdLst>
                <a:gd name="T0" fmla="*/ 42 w 83"/>
                <a:gd name="T1" fmla="*/ 0 h 83"/>
                <a:gd name="T2" fmla="*/ 83 w 83"/>
                <a:gd name="T3" fmla="*/ 41 h 83"/>
                <a:gd name="T4" fmla="*/ 42 w 83"/>
                <a:gd name="T5" fmla="*/ 83 h 83"/>
                <a:gd name="T6" fmla="*/ 0 w 83"/>
                <a:gd name="T7" fmla="*/ 41 h 83"/>
                <a:gd name="T8" fmla="*/ 42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42" y="0"/>
                  </a:moveTo>
                  <a:cubicBezTo>
                    <a:pt x="65" y="0"/>
                    <a:pt x="82" y="17"/>
                    <a:pt x="83" y="41"/>
                  </a:cubicBezTo>
                  <a:cubicBezTo>
                    <a:pt x="83" y="65"/>
                    <a:pt x="66" y="82"/>
                    <a:pt x="42" y="83"/>
                  </a:cubicBezTo>
                  <a:cubicBezTo>
                    <a:pt x="17" y="83"/>
                    <a:pt x="0" y="65"/>
                    <a:pt x="0" y="41"/>
                  </a:cubicBezTo>
                  <a:cubicBezTo>
                    <a:pt x="0" y="17"/>
                    <a:pt x="18" y="0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grpSp>
          <p:nvGrpSpPr>
            <p:cNvPr id="4" name="Group 2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4305601" y="2817809"/>
              <a:ext cx="643136" cy="2199751"/>
              <a:chOff x="10277705" y="2602151"/>
              <a:chExt cx="736325" cy="2518489"/>
            </a:xfrm>
            <a:grpFill/>
          </p:grpSpPr>
          <p:sp>
            <p:nvSpPr>
              <p:cNvPr id="47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48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5" name="Group 33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3752576" y="2955634"/>
              <a:ext cx="587772" cy="2010387"/>
              <a:chOff x="10277705" y="2602151"/>
              <a:chExt cx="736325" cy="2518489"/>
            </a:xfrm>
            <a:grpFill/>
          </p:grpSpPr>
          <p:sp>
            <p:nvSpPr>
              <p:cNvPr id="45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46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6" name="Group 36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3267815" y="3162155"/>
              <a:ext cx="504790" cy="1726559"/>
              <a:chOff x="10277705" y="2602151"/>
              <a:chExt cx="736325" cy="2518489"/>
            </a:xfrm>
            <a:grpFill/>
          </p:grpSpPr>
          <p:sp>
            <p:nvSpPr>
              <p:cNvPr id="43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44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7" name="Group 43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2843029" y="3316772"/>
              <a:ext cx="449095" cy="1536063"/>
              <a:chOff x="10277705" y="2602151"/>
              <a:chExt cx="736325" cy="2518489"/>
            </a:xfrm>
            <a:grpFill/>
          </p:grpSpPr>
          <p:sp>
            <p:nvSpPr>
              <p:cNvPr id="41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42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</p:grpSp>
      <p:grpSp>
        <p:nvGrpSpPr>
          <p:cNvPr id="8" name="Group 46">
            <a:extLst>
              <a:ext uri="{FF2B5EF4-FFF2-40B4-BE49-F238E27FC236}"/>
            </a:extLst>
          </p:cNvPr>
          <p:cNvGrpSpPr/>
          <p:nvPr/>
        </p:nvGrpSpPr>
        <p:grpSpPr>
          <a:xfrm flipH="1">
            <a:off x="4067944" y="1700808"/>
            <a:ext cx="777053" cy="618058"/>
            <a:chOff x="2843029" y="2549413"/>
            <a:chExt cx="2794847" cy="2518489"/>
          </a:xfrm>
          <a:solidFill>
            <a:srgbClr val="00B0F0"/>
          </a:solidFill>
        </p:grpSpPr>
        <p:sp>
          <p:nvSpPr>
            <p:cNvPr id="50" name="Freeform 7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4901551" y="3067836"/>
              <a:ext cx="736325" cy="2000066"/>
            </a:xfrm>
            <a:custGeom>
              <a:avLst/>
              <a:gdLst>
                <a:gd name="T0" fmla="*/ 112 w 129"/>
                <a:gd name="T1" fmla="*/ 1 h 351"/>
                <a:gd name="T2" fmla="*/ 108 w 129"/>
                <a:gd name="T3" fmla="*/ 79 h 351"/>
                <a:gd name="T4" fmla="*/ 107 w 129"/>
                <a:gd name="T5" fmla="*/ 149 h 351"/>
                <a:gd name="T6" fmla="*/ 121 w 129"/>
                <a:gd name="T7" fmla="*/ 175 h 351"/>
                <a:gd name="T8" fmla="*/ 128 w 129"/>
                <a:gd name="T9" fmla="*/ 187 h 351"/>
                <a:gd name="T10" fmla="*/ 129 w 129"/>
                <a:gd name="T11" fmla="*/ 322 h 351"/>
                <a:gd name="T12" fmla="*/ 114 w 129"/>
                <a:gd name="T13" fmla="*/ 346 h 351"/>
                <a:gd name="T14" fmla="*/ 85 w 129"/>
                <a:gd name="T15" fmla="*/ 336 h 351"/>
                <a:gd name="T16" fmla="*/ 84 w 129"/>
                <a:gd name="T17" fmla="*/ 335 h 351"/>
                <a:gd name="T18" fmla="*/ 59 w 129"/>
                <a:gd name="T19" fmla="*/ 347 h 351"/>
                <a:gd name="T20" fmla="*/ 35 w 129"/>
                <a:gd name="T21" fmla="*/ 328 h 351"/>
                <a:gd name="T22" fmla="*/ 34 w 129"/>
                <a:gd name="T23" fmla="*/ 310 h 351"/>
                <a:gd name="T24" fmla="*/ 34 w 129"/>
                <a:gd name="T25" fmla="*/ 188 h 351"/>
                <a:gd name="T26" fmla="*/ 22 w 129"/>
                <a:gd name="T27" fmla="*/ 175 h 351"/>
                <a:gd name="T28" fmla="*/ 1 w 129"/>
                <a:gd name="T29" fmla="*/ 152 h 351"/>
                <a:gd name="T30" fmla="*/ 5 w 129"/>
                <a:gd name="T31" fmla="*/ 62 h 351"/>
                <a:gd name="T32" fmla="*/ 6 w 129"/>
                <a:gd name="T33" fmla="*/ 44 h 351"/>
                <a:gd name="T34" fmla="*/ 43 w 129"/>
                <a:gd name="T35" fmla="*/ 1 h 351"/>
                <a:gd name="T36" fmla="*/ 57 w 129"/>
                <a:gd name="T37" fmla="*/ 1 h 351"/>
                <a:gd name="T38" fmla="*/ 112 w 129"/>
                <a:gd name="T39" fmla="*/ 1 h 351"/>
                <a:gd name="connsiteX0" fmla="*/ 8611 w 9929"/>
                <a:gd name="connsiteY0" fmla="*/ 13 h 9903"/>
                <a:gd name="connsiteX1" fmla="*/ 8301 w 9929"/>
                <a:gd name="connsiteY1" fmla="*/ 2236 h 9903"/>
                <a:gd name="connsiteX2" fmla="*/ 8224 w 9929"/>
                <a:gd name="connsiteY2" fmla="*/ 4230 h 9903"/>
                <a:gd name="connsiteX3" fmla="*/ 9309 w 9929"/>
                <a:gd name="connsiteY3" fmla="*/ 4971 h 9903"/>
                <a:gd name="connsiteX4" fmla="*/ 9851 w 9929"/>
                <a:gd name="connsiteY4" fmla="*/ 5313 h 9903"/>
                <a:gd name="connsiteX5" fmla="*/ 9929 w 9929"/>
                <a:gd name="connsiteY5" fmla="*/ 9159 h 9903"/>
                <a:gd name="connsiteX6" fmla="*/ 8766 w 9929"/>
                <a:gd name="connsiteY6" fmla="*/ 9843 h 9903"/>
                <a:gd name="connsiteX7" fmla="*/ 6518 w 9929"/>
                <a:gd name="connsiteY7" fmla="*/ 9558 h 9903"/>
                <a:gd name="connsiteX8" fmla="*/ 6441 w 9929"/>
                <a:gd name="connsiteY8" fmla="*/ 9529 h 9903"/>
                <a:gd name="connsiteX9" fmla="*/ 4503 w 9929"/>
                <a:gd name="connsiteY9" fmla="*/ 9871 h 9903"/>
                <a:gd name="connsiteX10" fmla="*/ 2642 w 9929"/>
                <a:gd name="connsiteY10" fmla="*/ 9330 h 9903"/>
                <a:gd name="connsiteX11" fmla="*/ 2565 w 9929"/>
                <a:gd name="connsiteY11" fmla="*/ 8817 h 9903"/>
                <a:gd name="connsiteX12" fmla="*/ 2565 w 9929"/>
                <a:gd name="connsiteY12" fmla="*/ 5341 h 9903"/>
                <a:gd name="connsiteX13" fmla="*/ 1634 w 9929"/>
                <a:gd name="connsiteY13" fmla="*/ 4971 h 9903"/>
                <a:gd name="connsiteX14" fmla="*/ 7 w 9929"/>
                <a:gd name="connsiteY14" fmla="*/ 4315 h 9903"/>
                <a:gd name="connsiteX15" fmla="*/ 317 w 9929"/>
                <a:gd name="connsiteY15" fmla="*/ 1751 h 9903"/>
                <a:gd name="connsiteX16" fmla="*/ 394 w 9929"/>
                <a:gd name="connsiteY16" fmla="*/ 1239 h 9903"/>
                <a:gd name="connsiteX17" fmla="*/ 3262 w 9929"/>
                <a:gd name="connsiteY17" fmla="*/ 13 h 9903"/>
                <a:gd name="connsiteX18" fmla="*/ 4348 w 9929"/>
                <a:gd name="connsiteY18" fmla="*/ 13 h 9903"/>
                <a:gd name="connsiteX19" fmla="*/ 8611 w 9929"/>
                <a:gd name="connsiteY19" fmla="*/ 13 h 9903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5517 w 10000"/>
                <a:gd name="connsiteY8" fmla="*/ 9471 h 10000"/>
                <a:gd name="connsiteX9" fmla="*/ 4535 w 10000"/>
                <a:gd name="connsiteY9" fmla="*/ 9968 h 10000"/>
                <a:gd name="connsiteX10" fmla="*/ 2661 w 10000"/>
                <a:gd name="connsiteY10" fmla="*/ 9421 h 10000"/>
                <a:gd name="connsiteX11" fmla="*/ 2583 w 10000"/>
                <a:gd name="connsiteY11" fmla="*/ 8903 h 10000"/>
                <a:gd name="connsiteX12" fmla="*/ 2583 w 10000"/>
                <a:gd name="connsiteY12" fmla="*/ 5393 h 10000"/>
                <a:gd name="connsiteX13" fmla="*/ 1646 w 10000"/>
                <a:gd name="connsiteY13" fmla="*/ 5020 h 10000"/>
                <a:gd name="connsiteX14" fmla="*/ 7 w 10000"/>
                <a:gd name="connsiteY14" fmla="*/ 4357 h 10000"/>
                <a:gd name="connsiteX15" fmla="*/ 319 w 10000"/>
                <a:gd name="connsiteY15" fmla="*/ 1768 h 10000"/>
                <a:gd name="connsiteX16" fmla="*/ 397 w 10000"/>
                <a:gd name="connsiteY16" fmla="*/ 1251 h 10000"/>
                <a:gd name="connsiteX17" fmla="*/ 3285 w 10000"/>
                <a:gd name="connsiteY17" fmla="*/ 13 h 10000"/>
                <a:gd name="connsiteX18" fmla="*/ 4379 w 10000"/>
                <a:gd name="connsiteY18" fmla="*/ 13 h 10000"/>
                <a:gd name="connsiteX19" fmla="*/ 8673 w 10000"/>
                <a:gd name="connsiteY19" fmla="*/ 13 h 10000"/>
                <a:gd name="connsiteX0" fmla="*/ 8673 w 10000"/>
                <a:gd name="connsiteY0" fmla="*/ 13 h 10000"/>
                <a:gd name="connsiteX1" fmla="*/ 8360 w 10000"/>
                <a:gd name="connsiteY1" fmla="*/ 2258 h 10000"/>
                <a:gd name="connsiteX2" fmla="*/ 8283 w 10000"/>
                <a:gd name="connsiteY2" fmla="*/ 4271 h 10000"/>
                <a:gd name="connsiteX3" fmla="*/ 9376 w 10000"/>
                <a:gd name="connsiteY3" fmla="*/ 5020 h 10000"/>
                <a:gd name="connsiteX4" fmla="*/ 9921 w 10000"/>
                <a:gd name="connsiteY4" fmla="*/ 5365 h 10000"/>
                <a:gd name="connsiteX5" fmla="*/ 10000 w 10000"/>
                <a:gd name="connsiteY5" fmla="*/ 9249 h 10000"/>
                <a:gd name="connsiteX6" fmla="*/ 8829 w 10000"/>
                <a:gd name="connsiteY6" fmla="*/ 9939 h 10000"/>
                <a:gd name="connsiteX7" fmla="*/ 6565 w 10000"/>
                <a:gd name="connsiteY7" fmla="*/ 9652 h 10000"/>
                <a:gd name="connsiteX8" fmla="*/ 4535 w 10000"/>
                <a:gd name="connsiteY8" fmla="*/ 9968 h 10000"/>
                <a:gd name="connsiteX9" fmla="*/ 2661 w 10000"/>
                <a:gd name="connsiteY9" fmla="*/ 9421 h 10000"/>
                <a:gd name="connsiteX10" fmla="*/ 2583 w 10000"/>
                <a:gd name="connsiteY10" fmla="*/ 8903 h 10000"/>
                <a:gd name="connsiteX11" fmla="*/ 2583 w 10000"/>
                <a:gd name="connsiteY11" fmla="*/ 5393 h 10000"/>
                <a:gd name="connsiteX12" fmla="*/ 1646 w 10000"/>
                <a:gd name="connsiteY12" fmla="*/ 5020 h 10000"/>
                <a:gd name="connsiteX13" fmla="*/ 7 w 10000"/>
                <a:gd name="connsiteY13" fmla="*/ 4357 h 10000"/>
                <a:gd name="connsiteX14" fmla="*/ 319 w 10000"/>
                <a:gd name="connsiteY14" fmla="*/ 1768 h 10000"/>
                <a:gd name="connsiteX15" fmla="*/ 397 w 10000"/>
                <a:gd name="connsiteY15" fmla="*/ 1251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4"/>
                <a:gd name="connsiteX1" fmla="*/ 8360 w 10000"/>
                <a:gd name="connsiteY1" fmla="*/ 2258 h 9994"/>
                <a:gd name="connsiteX2" fmla="*/ 8283 w 10000"/>
                <a:gd name="connsiteY2" fmla="*/ 4271 h 9994"/>
                <a:gd name="connsiteX3" fmla="*/ 9376 w 10000"/>
                <a:gd name="connsiteY3" fmla="*/ 5020 h 9994"/>
                <a:gd name="connsiteX4" fmla="*/ 9921 w 10000"/>
                <a:gd name="connsiteY4" fmla="*/ 5365 h 9994"/>
                <a:gd name="connsiteX5" fmla="*/ 10000 w 10000"/>
                <a:gd name="connsiteY5" fmla="*/ 9249 h 9994"/>
                <a:gd name="connsiteX6" fmla="*/ 8829 w 10000"/>
                <a:gd name="connsiteY6" fmla="*/ 9939 h 9994"/>
                <a:gd name="connsiteX7" fmla="*/ 6198 w 10000"/>
                <a:gd name="connsiteY7" fmla="*/ 9620 h 9994"/>
                <a:gd name="connsiteX8" fmla="*/ 4535 w 10000"/>
                <a:gd name="connsiteY8" fmla="*/ 9968 h 9994"/>
                <a:gd name="connsiteX9" fmla="*/ 2661 w 10000"/>
                <a:gd name="connsiteY9" fmla="*/ 9421 h 9994"/>
                <a:gd name="connsiteX10" fmla="*/ 2583 w 10000"/>
                <a:gd name="connsiteY10" fmla="*/ 8903 h 9994"/>
                <a:gd name="connsiteX11" fmla="*/ 2583 w 10000"/>
                <a:gd name="connsiteY11" fmla="*/ 5393 h 9994"/>
                <a:gd name="connsiteX12" fmla="*/ 1646 w 10000"/>
                <a:gd name="connsiteY12" fmla="*/ 5020 h 9994"/>
                <a:gd name="connsiteX13" fmla="*/ 7 w 10000"/>
                <a:gd name="connsiteY13" fmla="*/ 4357 h 9994"/>
                <a:gd name="connsiteX14" fmla="*/ 319 w 10000"/>
                <a:gd name="connsiteY14" fmla="*/ 1768 h 9994"/>
                <a:gd name="connsiteX15" fmla="*/ 397 w 10000"/>
                <a:gd name="connsiteY15" fmla="*/ 1251 h 9994"/>
                <a:gd name="connsiteX16" fmla="*/ 3285 w 10000"/>
                <a:gd name="connsiteY16" fmla="*/ 13 h 9994"/>
                <a:gd name="connsiteX17" fmla="*/ 4379 w 10000"/>
                <a:gd name="connsiteY17" fmla="*/ 13 h 9994"/>
                <a:gd name="connsiteX18" fmla="*/ 8673 w 10000"/>
                <a:gd name="connsiteY18" fmla="*/ 13 h 9994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10000"/>
                <a:gd name="connsiteX1" fmla="*/ 8360 w 10000"/>
                <a:gd name="connsiteY1" fmla="*/ 2259 h 10000"/>
                <a:gd name="connsiteX2" fmla="*/ 8283 w 10000"/>
                <a:gd name="connsiteY2" fmla="*/ 4274 h 10000"/>
                <a:gd name="connsiteX3" fmla="*/ 9376 w 10000"/>
                <a:gd name="connsiteY3" fmla="*/ 5023 h 10000"/>
                <a:gd name="connsiteX4" fmla="*/ 9921 w 10000"/>
                <a:gd name="connsiteY4" fmla="*/ 5368 h 10000"/>
                <a:gd name="connsiteX5" fmla="*/ 10000 w 10000"/>
                <a:gd name="connsiteY5" fmla="*/ 9255 h 10000"/>
                <a:gd name="connsiteX6" fmla="*/ 8829 w 10000"/>
                <a:gd name="connsiteY6" fmla="*/ 9945 h 10000"/>
                <a:gd name="connsiteX7" fmla="*/ 6198 w 10000"/>
                <a:gd name="connsiteY7" fmla="*/ 9626 h 10000"/>
                <a:gd name="connsiteX8" fmla="*/ 4535 w 10000"/>
                <a:gd name="connsiteY8" fmla="*/ 9974 h 10000"/>
                <a:gd name="connsiteX9" fmla="*/ 2661 w 10000"/>
                <a:gd name="connsiteY9" fmla="*/ 9427 h 10000"/>
                <a:gd name="connsiteX10" fmla="*/ 2583 w 10000"/>
                <a:gd name="connsiteY10" fmla="*/ 8908 h 10000"/>
                <a:gd name="connsiteX11" fmla="*/ 2583 w 10000"/>
                <a:gd name="connsiteY11" fmla="*/ 5396 h 10000"/>
                <a:gd name="connsiteX12" fmla="*/ 1646 w 10000"/>
                <a:gd name="connsiteY12" fmla="*/ 5023 h 10000"/>
                <a:gd name="connsiteX13" fmla="*/ 7 w 10000"/>
                <a:gd name="connsiteY13" fmla="*/ 4360 h 10000"/>
                <a:gd name="connsiteX14" fmla="*/ 319 w 10000"/>
                <a:gd name="connsiteY14" fmla="*/ 1769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  <a:gd name="connsiteX0" fmla="*/ 8673 w 10000"/>
                <a:gd name="connsiteY0" fmla="*/ 13 h 9997"/>
                <a:gd name="connsiteX1" fmla="*/ 8360 w 10000"/>
                <a:gd name="connsiteY1" fmla="*/ 2259 h 9997"/>
                <a:gd name="connsiteX2" fmla="*/ 8283 w 10000"/>
                <a:gd name="connsiteY2" fmla="*/ 4274 h 9997"/>
                <a:gd name="connsiteX3" fmla="*/ 9376 w 10000"/>
                <a:gd name="connsiteY3" fmla="*/ 5023 h 9997"/>
                <a:gd name="connsiteX4" fmla="*/ 9921 w 10000"/>
                <a:gd name="connsiteY4" fmla="*/ 5368 h 9997"/>
                <a:gd name="connsiteX5" fmla="*/ 10000 w 10000"/>
                <a:gd name="connsiteY5" fmla="*/ 9255 h 9997"/>
                <a:gd name="connsiteX6" fmla="*/ 8829 w 10000"/>
                <a:gd name="connsiteY6" fmla="*/ 9945 h 9997"/>
                <a:gd name="connsiteX7" fmla="*/ 6306 w 10000"/>
                <a:gd name="connsiteY7" fmla="*/ 9610 h 9997"/>
                <a:gd name="connsiteX8" fmla="*/ 4535 w 10000"/>
                <a:gd name="connsiteY8" fmla="*/ 9974 h 9997"/>
                <a:gd name="connsiteX9" fmla="*/ 2661 w 10000"/>
                <a:gd name="connsiteY9" fmla="*/ 9427 h 9997"/>
                <a:gd name="connsiteX10" fmla="*/ 2583 w 10000"/>
                <a:gd name="connsiteY10" fmla="*/ 8908 h 9997"/>
                <a:gd name="connsiteX11" fmla="*/ 2583 w 10000"/>
                <a:gd name="connsiteY11" fmla="*/ 5396 h 9997"/>
                <a:gd name="connsiteX12" fmla="*/ 1646 w 10000"/>
                <a:gd name="connsiteY12" fmla="*/ 5023 h 9997"/>
                <a:gd name="connsiteX13" fmla="*/ 7 w 10000"/>
                <a:gd name="connsiteY13" fmla="*/ 4360 h 9997"/>
                <a:gd name="connsiteX14" fmla="*/ 319 w 10000"/>
                <a:gd name="connsiteY14" fmla="*/ 1769 h 9997"/>
                <a:gd name="connsiteX15" fmla="*/ 397 w 10000"/>
                <a:gd name="connsiteY15" fmla="*/ 1252 h 9997"/>
                <a:gd name="connsiteX16" fmla="*/ 3285 w 10000"/>
                <a:gd name="connsiteY16" fmla="*/ 13 h 9997"/>
                <a:gd name="connsiteX17" fmla="*/ 4379 w 10000"/>
                <a:gd name="connsiteY17" fmla="*/ 13 h 9997"/>
                <a:gd name="connsiteX18" fmla="*/ 8673 w 10000"/>
                <a:gd name="connsiteY18" fmla="*/ 13 h 9997"/>
                <a:gd name="connsiteX0" fmla="*/ 8673 w 10000"/>
                <a:gd name="connsiteY0" fmla="*/ 13 h 10000"/>
                <a:gd name="connsiteX1" fmla="*/ 8360 w 10000"/>
                <a:gd name="connsiteY1" fmla="*/ 2260 h 10000"/>
                <a:gd name="connsiteX2" fmla="*/ 8283 w 10000"/>
                <a:gd name="connsiteY2" fmla="*/ 4275 h 10000"/>
                <a:gd name="connsiteX3" fmla="*/ 9376 w 10000"/>
                <a:gd name="connsiteY3" fmla="*/ 5025 h 10000"/>
                <a:gd name="connsiteX4" fmla="*/ 9921 w 10000"/>
                <a:gd name="connsiteY4" fmla="*/ 5370 h 10000"/>
                <a:gd name="connsiteX5" fmla="*/ 10000 w 10000"/>
                <a:gd name="connsiteY5" fmla="*/ 9258 h 10000"/>
                <a:gd name="connsiteX6" fmla="*/ 8829 w 10000"/>
                <a:gd name="connsiteY6" fmla="*/ 9948 h 10000"/>
                <a:gd name="connsiteX7" fmla="*/ 6306 w 10000"/>
                <a:gd name="connsiteY7" fmla="*/ 9613 h 10000"/>
                <a:gd name="connsiteX8" fmla="*/ 4535 w 10000"/>
                <a:gd name="connsiteY8" fmla="*/ 9977 h 10000"/>
                <a:gd name="connsiteX9" fmla="*/ 2661 w 10000"/>
                <a:gd name="connsiteY9" fmla="*/ 9430 h 10000"/>
                <a:gd name="connsiteX10" fmla="*/ 2583 w 10000"/>
                <a:gd name="connsiteY10" fmla="*/ 8911 h 10000"/>
                <a:gd name="connsiteX11" fmla="*/ 2583 w 10000"/>
                <a:gd name="connsiteY11" fmla="*/ 5398 h 10000"/>
                <a:gd name="connsiteX12" fmla="*/ 1646 w 10000"/>
                <a:gd name="connsiteY12" fmla="*/ 5025 h 10000"/>
                <a:gd name="connsiteX13" fmla="*/ 7 w 10000"/>
                <a:gd name="connsiteY13" fmla="*/ 4361 h 10000"/>
                <a:gd name="connsiteX14" fmla="*/ 319 w 10000"/>
                <a:gd name="connsiteY14" fmla="*/ 1770 h 10000"/>
                <a:gd name="connsiteX15" fmla="*/ 397 w 10000"/>
                <a:gd name="connsiteY15" fmla="*/ 1252 h 10000"/>
                <a:gd name="connsiteX16" fmla="*/ 3285 w 10000"/>
                <a:gd name="connsiteY16" fmla="*/ 13 h 10000"/>
                <a:gd name="connsiteX17" fmla="*/ 4379 w 10000"/>
                <a:gd name="connsiteY17" fmla="*/ 13 h 10000"/>
                <a:gd name="connsiteX18" fmla="*/ 8673 w 10000"/>
                <a:gd name="connsiteY18" fmla="*/ 13 h 10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10000" h="10000">
                  <a:moveTo>
                    <a:pt x="8673" y="13"/>
                  </a:moveTo>
                  <a:cubicBezTo>
                    <a:pt x="8516" y="791"/>
                    <a:pt x="8360" y="1539"/>
                    <a:pt x="8360" y="2260"/>
                  </a:cubicBezTo>
                  <a:cubicBezTo>
                    <a:pt x="8283" y="2922"/>
                    <a:pt x="8283" y="3613"/>
                    <a:pt x="8283" y="4275"/>
                  </a:cubicBezTo>
                  <a:cubicBezTo>
                    <a:pt x="8204" y="4621"/>
                    <a:pt x="8673" y="4822"/>
                    <a:pt x="9376" y="5025"/>
                  </a:cubicBezTo>
                  <a:cubicBezTo>
                    <a:pt x="9688" y="5111"/>
                    <a:pt x="9921" y="5255"/>
                    <a:pt x="9921" y="5370"/>
                  </a:cubicBezTo>
                  <a:cubicBezTo>
                    <a:pt x="10000" y="6666"/>
                    <a:pt x="10000" y="7961"/>
                    <a:pt x="10000" y="9258"/>
                  </a:cubicBezTo>
                  <a:cubicBezTo>
                    <a:pt x="10000" y="9603"/>
                    <a:pt x="9609" y="9833"/>
                    <a:pt x="8829" y="9948"/>
                  </a:cubicBezTo>
                  <a:cubicBezTo>
                    <a:pt x="7970" y="10092"/>
                    <a:pt x="7009" y="9929"/>
                    <a:pt x="6306" y="9613"/>
                  </a:cubicBezTo>
                  <a:cubicBezTo>
                    <a:pt x="5655" y="9935"/>
                    <a:pt x="5251" y="9992"/>
                    <a:pt x="4535" y="9977"/>
                  </a:cubicBezTo>
                  <a:cubicBezTo>
                    <a:pt x="3800" y="10042"/>
                    <a:pt x="2817" y="9804"/>
                    <a:pt x="2661" y="9430"/>
                  </a:cubicBezTo>
                  <a:cubicBezTo>
                    <a:pt x="2583" y="9258"/>
                    <a:pt x="2583" y="9084"/>
                    <a:pt x="2583" y="8911"/>
                  </a:cubicBezTo>
                  <a:lnTo>
                    <a:pt x="2583" y="5398"/>
                  </a:lnTo>
                  <a:cubicBezTo>
                    <a:pt x="2583" y="5140"/>
                    <a:pt x="2505" y="4994"/>
                    <a:pt x="1646" y="5025"/>
                  </a:cubicBezTo>
                  <a:cubicBezTo>
                    <a:pt x="553" y="5082"/>
                    <a:pt x="-72" y="4851"/>
                    <a:pt x="7" y="4361"/>
                  </a:cubicBezTo>
                  <a:cubicBezTo>
                    <a:pt x="85" y="3498"/>
                    <a:pt x="241" y="2635"/>
                    <a:pt x="319" y="1770"/>
                  </a:cubicBezTo>
                  <a:cubicBezTo>
                    <a:pt x="397" y="1596"/>
                    <a:pt x="397" y="1425"/>
                    <a:pt x="397" y="1252"/>
                  </a:cubicBezTo>
                  <a:cubicBezTo>
                    <a:pt x="475" y="560"/>
                    <a:pt x="1490" y="158"/>
                    <a:pt x="3285" y="13"/>
                  </a:cubicBezTo>
                  <a:lnTo>
                    <a:pt x="4379" y="13"/>
                  </a:lnTo>
                  <a:cubicBezTo>
                    <a:pt x="5862" y="-15"/>
                    <a:pt x="7268" y="13"/>
                    <a:pt x="8673" y="13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sp>
          <p:nvSpPr>
            <p:cNvPr id="51" name="Freeform 18">
              <a:extLst>
                <a:ext uri="{FF2B5EF4-FFF2-40B4-BE49-F238E27FC236}"/>
              </a:extLst>
            </p:cNvPr>
            <p:cNvSpPr>
              <a:spLocks/>
            </p:cNvSpPr>
            <p:nvPr/>
          </p:nvSpPr>
          <p:spPr bwMode="auto">
            <a:xfrm>
              <a:off x="5125348" y="2549413"/>
              <a:ext cx="478169" cy="478169"/>
            </a:xfrm>
            <a:custGeom>
              <a:avLst/>
              <a:gdLst>
                <a:gd name="T0" fmla="*/ 42 w 83"/>
                <a:gd name="T1" fmla="*/ 0 h 83"/>
                <a:gd name="T2" fmla="*/ 83 w 83"/>
                <a:gd name="T3" fmla="*/ 41 h 83"/>
                <a:gd name="T4" fmla="*/ 42 w 83"/>
                <a:gd name="T5" fmla="*/ 83 h 83"/>
                <a:gd name="T6" fmla="*/ 0 w 83"/>
                <a:gd name="T7" fmla="*/ 41 h 83"/>
                <a:gd name="T8" fmla="*/ 42 w 83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3" h="83">
                  <a:moveTo>
                    <a:pt x="42" y="0"/>
                  </a:moveTo>
                  <a:cubicBezTo>
                    <a:pt x="65" y="0"/>
                    <a:pt x="82" y="17"/>
                    <a:pt x="83" y="41"/>
                  </a:cubicBezTo>
                  <a:cubicBezTo>
                    <a:pt x="83" y="65"/>
                    <a:pt x="66" y="82"/>
                    <a:pt x="42" y="83"/>
                  </a:cubicBezTo>
                  <a:cubicBezTo>
                    <a:pt x="17" y="83"/>
                    <a:pt x="0" y="65"/>
                    <a:pt x="0" y="41"/>
                  </a:cubicBezTo>
                  <a:cubicBezTo>
                    <a:pt x="0" y="17"/>
                    <a:pt x="18" y="0"/>
                    <a:pt x="42" y="0"/>
                  </a:cubicBezTo>
                  <a:close/>
                </a:path>
              </a:pathLst>
            </a:custGeom>
            <a:grpFill/>
            <a:ln>
              <a:noFill/>
            </a:ln>
            <a:extLst/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solidFill>
                  <a:srgbClr val="282F39"/>
                </a:solidFill>
              </a:endParaRPr>
            </a:p>
          </p:txBody>
        </p:sp>
        <p:grpSp>
          <p:nvGrpSpPr>
            <p:cNvPr id="9" name="Group 49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4305601" y="2817809"/>
              <a:ext cx="643136" cy="2199751"/>
              <a:chOff x="10277705" y="2602151"/>
              <a:chExt cx="736325" cy="2518489"/>
            </a:xfrm>
            <a:grpFill/>
          </p:grpSpPr>
          <p:sp>
            <p:nvSpPr>
              <p:cNvPr id="62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63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10" name="Group 50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3752576" y="2955634"/>
              <a:ext cx="587772" cy="2010387"/>
              <a:chOff x="10277705" y="2602151"/>
              <a:chExt cx="736325" cy="2518489"/>
            </a:xfrm>
            <a:grpFill/>
          </p:grpSpPr>
          <p:sp>
            <p:nvSpPr>
              <p:cNvPr id="60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61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11" name="Group 51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3267815" y="3162155"/>
              <a:ext cx="504790" cy="1726559"/>
              <a:chOff x="10277705" y="2602151"/>
              <a:chExt cx="736325" cy="2518489"/>
            </a:xfrm>
            <a:grpFill/>
          </p:grpSpPr>
          <p:sp>
            <p:nvSpPr>
              <p:cNvPr id="58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59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  <p:grpSp>
          <p:nvGrpSpPr>
            <p:cNvPr id="12" name="Group 52">
              <a:extLst>
                <a:ext uri="{FF2B5EF4-FFF2-40B4-BE49-F238E27FC236}"/>
              </a:extLst>
            </p:cNvPr>
            <p:cNvGrpSpPr/>
            <p:nvPr/>
          </p:nvGrpSpPr>
          <p:grpSpPr>
            <a:xfrm>
              <a:off x="2843029" y="3316772"/>
              <a:ext cx="449095" cy="1536063"/>
              <a:chOff x="10277705" y="2602151"/>
              <a:chExt cx="736325" cy="2518489"/>
            </a:xfrm>
            <a:grpFill/>
          </p:grpSpPr>
          <p:sp>
            <p:nvSpPr>
              <p:cNvPr id="56" name="Freeform 7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277705" y="3120574"/>
                <a:ext cx="736325" cy="2000066"/>
              </a:xfrm>
              <a:custGeom>
                <a:avLst/>
                <a:gdLst>
                  <a:gd name="T0" fmla="*/ 112 w 129"/>
                  <a:gd name="T1" fmla="*/ 1 h 351"/>
                  <a:gd name="T2" fmla="*/ 108 w 129"/>
                  <a:gd name="T3" fmla="*/ 79 h 351"/>
                  <a:gd name="T4" fmla="*/ 107 w 129"/>
                  <a:gd name="T5" fmla="*/ 149 h 351"/>
                  <a:gd name="T6" fmla="*/ 121 w 129"/>
                  <a:gd name="T7" fmla="*/ 175 h 351"/>
                  <a:gd name="T8" fmla="*/ 128 w 129"/>
                  <a:gd name="T9" fmla="*/ 187 h 351"/>
                  <a:gd name="T10" fmla="*/ 129 w 129"/>
                  <a:gd name="T11" fmla="*/ 322 h 351"/>
                  <a:gd name="T12" fmla="*/ 114 w 129"/>
                  <a:gd name="T13" fmla="*/ 346 h 351"/>
                  <a:gd name="T14" fmla="*/ 85 w 129"/>
                  <a:gd name="T15" fmla="*/ 336 h 351"/>
                  <a:gd name="T16" fmla="*/ 84 w 129"/>
                  <a:gd name="T17" fmla="*/ 335 h 351"/>
                  <a:gd name="T18" fmla="*/ 59 w 129"/>
                  <a:gd name="T19" fmla="*/ 347 h 351"/>
                  <a:gd name="T20" fmla="*/ 35 w 129"/>
                  <a:gd name="T21" fmla="*/ 328 h 351"/>
                  <a:gd name="T22" fmla="*/ 34 w 129"/>
                  <a:gd name="T23" fmla="*/ 310 h 351"/>
                  <a:gd name="T24" fmla="*/ 34 w 129"/>
                  <a:gd name="T25" fmla="*/ 188 h 351"/>
                  <a:gd name="T26" fmla="*/ 22 w 129"/>
                  <a:gd name="T27" fmla="*/ 175 h 351"/>
                  <a:gd name="T28" fmla="*/ 1 w 129"/>
                  <a:gd name="T29" fmla="*/ 152 h 351"/>
                  <a:gd name="T30" fmla="*/ 5 w 129"/>
                  <a:gd name="T31" fmla="*/ 62 h 351"/>
                  <a:gd name="T32" fmla="*/ 6 w 129"/>
                  <a:gd name="T33" fmla="*/ 44 h 351"/>
                  <a:gd name="T34" fmla="*/ 43 w 129"/>
                  <a:gd name="T35" fmla="*/ 1 h 351"/>
                  <a:gd name="T36" fmla="*/ 57 w 129"/>
                  <a:gd name="T37" fmla="*/ 1 h 351"/>
                  <a:gd name="T38" fmla="*/ 112 w 129"/>
                  <a:gd name="T39" fmla="*/ 1 h 351"/>
                  <a:gd name="connsiteX0" fmla="*/ 8611 w 9929"/>
                  <a:gd name="connsiteY0" fmla="*/ 13 h 9903"/>
                  <a:gd name="connsiteX1" fmla="*/ 8301 w 9929"/>
                  <a:gd name="connsiteY1" fmla="*/ 2236 h 9903"/>
                  <a:gd name="connsiteX2" fmla="*/ 8224 w 9929"/>
                  <a:gd name="connsiteY2" fmla="*/ 4230 h 9903"/>
                  <a:gd name="connsiteX3" fmla="*/ 9309 w 9929"/>
                  <a:gd name="connsiteY3" fmla="*/ 4971 h 9903"/>
                  <a:gd name="connsiteX4" fmla="*/ 9851 w 9929"/>
                  <a:gd name="connsiteY4" fmla="*/ 5313 h 9903"/>
                  <a:gd name="connsiteX5" fmla="*/ 9929 w 9929"/>
                  <a:gd name="connsiteY5" fmla="*/ 9159 h 9903"/>
                  <a:gd name="connsiteX6" fmla="*/ 8766 w 9929"/>
                  <a:gd name="connsiteY6" fmla="*/ 9843 h 9903"/>
                  <a:gd name="connsiteX7" fmla="*/ 6518 w 9929"/>
                  <a:gd name="connsiteY7" fmla="*/ 9558 h 9903"/>
                  <a:gd name="connsiteX8" fmla="*/ 6441 w 9929"/>
                  <a:gd name="connsiteY8" fmla="*/ 9529 h 9903"/>
                  <a:gd name="connsiteX9" fmla="*/ 4503 w 9929"/>
                  <a:gd name="connsiteY9" fmla="*/ 9871 h 9903"/>
                  <a:gd name="connsiteX10" fmla="*/ 2642 w 9929"/>
                  <a:gd name="connsiteY10" fmla="*/ 9330 h 9903"/>
                  <a:gd name="connsiteX11" fmla="*/ 2565 w 9929"/>
                  <a:gd name="connsiteY11" fmla="*/ 8817 h 9903"/>
                  <a:gd name="connsiteX12" fmla="*/ 2565 w 9929"/>
                  <a:gd name="connsiteY12" fmla="*/ 5341 h 9903"/>
                  <a:gd name="connsiteX13" fmla="*/ 1634 w 9929"/>
                  <a:gd name="connsiteY13" fmla="*/ 4971 h 9903"/>
                  <a:gd name="connsiteX14" fmla="*/ 7 w 9929"/>
                  <a:gd name="connsiteY14" fmla="*/ 4315 h 9903"/>
                  <a:gd name="connsiteX15" fmla="*/ 317 w 9929"/>
                  <a:gd name="connsiteY15" fmla="*/ 1751 h 9903"/>
                  <a:gd name="connsiteX16" fmla="*/ 394 w 9929"/>
                  <a:gd name="connsiteY16" fmla="*/ 1239 h 9903"/>
                  <a:gd name="connsiteX17" fmla="*/ 3262 w 9929"/>
                  <a:gd name="connsiteY17" fmla="*/ 13 h 9903"/>
                  <a:gd name="connsiteX18" fmla="*/ 4348 w 9929"/>
                  <a:gd name="connsiteY18" fmla="*/ 13 h 9903"/>
                  <a:gd name="connsiteX19" fmla="*/ 8611 w 9929"/>
                  <a:gd name="connsiteY19" fmla="*/ 13 h 9903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5517 w 10000"/>
                  <a:gd name="connsiteY8" fmla="*/ 9471 h 10000"/>
                  <a:gd name="connsiteX9" fmla="*/ 4535 w 10000"/>
                  <a:gd name="connsiteY9" fmla="*/ 9968 h 10000"/>
                  <a:gd name="connsiteX10" fmla="*/ 2661 w 10000"/>
                  <a:gd name="connsiteY10" fmla="*/ 9421 h 10000"/>
                  <a:gd name="connsiteX11" fmla="*/ 2583 w 10000"/>
                  <a:gd name="connsiteY11" fmla="*/ 8903 h 10000"/>
                  <a:gd name="connsiteX12" fmla="*/ 2583 w 10000"/>
                  <a:gd name="connsiteY12" fmla="*/ 5393 h 10000"/>
                  <a:gd name="connsiteX13" fmla="*/ 1646 w 10000"/>
                  <a:gd name="connsiteY13" fmla="*/ 5020 h 10000"/>
                  <a:gd name="connsiteX14" fmla="*/ 7 w 10000"/>
                  <a:gd name="connsiteY14" fmla="*/ 4357 h 10000"/>
                  <a:gd name="connsiteX15" fmla="*/ 319 w 10000"/>
                  <a:gd name="connsiteY15" fmla="*/ 1768 h 10000"/>
                  <a:gd name="connsiteX16" fmla="*/ 397 w 10000"/>
                  <a:gd name="connsiteY16" fmla="*/ 1251 h 10000"/>
                  <a:gd name="connsiteX17" fmla="*/ 3285 w 10000"/>
                  <a:gd name="connsiteY17" fmla="*/ 13 h 10000"/>
                  <a:gd name="connsiteX18" fmla="*/ 4379 w 10000"/>
                  <a:gd name="connsiteY18" fmla="*/ 13 h 10000"/>
                  <a:gd name="connsiteX19" fmla="*/ 8673 w 10000"/>
                  <a:gd name="connsiteY19" fmla="*/ 13 h 10000"/>
                  <a:gd name="connsiteX0" fmla="*/ 8673 w 10000"/>
                  <a:gd name="connsiteY0" fmla="*/ 13 h 10000"/>
                  <a:gd name="connsiteX1" fmla="*/ 8360 w 10000"/>
                  <a:gd name="connsiteY1" fmla="*/ 2258 h 10000"/>
                  <a:gd name="connsiteX2" fmla="*/ 8283 w 10000"/>
                  <a:gd name="connsiteY2" fmla="*/ 4271 h 10000"/>
                  <a:gd name="connsiteX3" fmla="*/ 9376 w 10000"/>
                  <a:gd name="connsiteY3" fmla="*/ 5020 h 10000"/>
                  <a:gd name="connsiteX4" fmla="*/ 9921 w 10000"/>
                  <a:gd name="connsiteY4" fmla="*/ 5365 h 10000"/>
                  <a:gd name="connsiteX5" fmla="*/ 10000 w 10000"/>
                  <a:gd name="connsiteY5" fmla="*/ 9249 h 10000"/>
                  <a:gd name="connsiteX6" fmla="*/ 8829 w 10000"/>
                  <a:gd name="connsiteY6" fmla="*/ 9939 h 10000"/>
                  <a:gd name="connsiteX7" fmla="*/ 6565 w 10000"/>
                  <a:gd name="connsiteY7" fmla="*/ 9652 h 10000"/>
                  <a:gd name="connsiteX8" fmla="*/ 4535 w 10000"/>
                  <a:gd name="connsiteY8" fmla="*/ 9968 h 10000"/>
                  <a:gd name="connsiteX9" fmla="*/ 2661 w 10000"/>
                  <a:gd name="connsiteY9" fmla="*/ 9421 h 10000"/>
                  <a:gd name="connsiteX10" fmla="*/ 2583 w 10000"/>
                  <a:gd name="connsiteY10" fmla="*/ 8903 h 10000"/>
                  <a:gd name="connsiteX11" fmla="*/ 2583 w 10000"/>
                  <a:gd name="connsiteY11" fmla="*/ 5393 h 10000"/>
                  <a:gd name="connsiteX12" fmla="*/ 1646 w 10000"/>
                  <a:gd name="connsiteY12" fmla="*/ 5020 h 10000"/>
                  <a:gd name="connsiteX13" fmla="*/ 7 w 10000"/>
                  <a:gd name="connsiteY13" fmla="*/ 4357 h 10000"/>
                  <a:gd name="connsiteX14" fmla="*/ 319 w 10000"/>
                  <a:gd name="connsiteY14" fmla="*/ 1768 h 10000"/>
                  <a:gd name="connsiteX15" fmla="*/ 397 w 10000"/>
                  <a:gd name="connsiteY15" fmla="*/ 1251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4"/>
                  <a:gd name="connsiteX1" fmla="*/ 8360 w 10000"/>
                  <a:gd name="connsiteY1" fmla="*/ 2258 h 9994"/>
                  <a:gd name="connsiteX2" fmla="*/ 8283 w 10000"/>
                  <a:gd name="connsiteY2" fmla="*/ 4271 h 9994"/>
                  <a:gd name="connsiteX3" fmla="*/ 9376 w 10000"/>
                  <a:gd name="connsiteY3" fmla="*/ 5020 h 9994"/>
                  <a:gd name="connsiteX4" fmla="*/ 9921 w 10000"/>
                  <a:gd name="connsiteY4" fmla="*/ 5365 h 9994"/>
                  <a:gd name="connsiteX5" fmla="*/ 10000 w 10000"/>
                  <a:gd name="connsiteY5" fmla="*/ 9249 h 9994"/>
                  <a:gd name="connsiteX6" fmla="*/ 8829 w 10000"/>
                  <a:gd name="connsiteY6" fmla="*/ 9939 h 9994"/>
                  <a:gd name="connsiteX7" fmla="*/ 6198 w 10000"/>
                  <a:gd name="connsiteY7" fmla="*/ 9620 h 9994"/>
                  <a:gd name="connsiteX8" fmla="*/ 4535 w 10000"/>
                  <a:gd name="connsiteY8" fmla="*/ 9968 h 9994"/>
                  <a:gd name="connsiteX9" fmla="*/ 2661 w 10000"/>
                  <a:gd name="connsiteY9" fmla="*/ 9421 h 9994"/>
                  <a:gd name="connsiteX10" fmla="*/ 2583 w 10000"/>
                  <a:gd name="connsiteY10" fmla="*/ 8903 h 9994"/>
                  <a:gd name="connsiteX11" fmla="*/ 2583 w 10000"/>
                  <a:gd name="connsiteY11" fmla="*/ 5393 h 9994"/>
                  <a:gd name="connsiteX12" fmla="*/ 1646 w 10000"/>
                  <a:gd name="connsiteY12" fmla="*/ 5020 h 9994"/>
                  <a:gd name="connsiteX13" fmla="*/ 7 w 10000"/>
                  <a:gd name="connsiteY13" fmla="*/ 4357 h 9994"/>
                  <a:gd name="connsiteX14" fmla="*/ 319 w 10000"/>
                  <a:gd name="connsiteY14" fmla="*/ 1768 h 9994"/>
                  <a:gd name="connsiteX15" fmla="*/ 397 w 10000"/>
                  <a:gd name="connsiteY15" fmla="*/ 1251 h 9994"/>
                  <a:gd name="connsiteX16" fmla="*/ 3285 w 10000"/>
                  <a:gd name="connsiteY16" fmla="*/ 13 h 9994"/>
                  <a:gd name="connsiteX17" fmla="*/ 4379 w 10000"/>
                  <a:gd name="connsiteY17" fmla="*/ 13 h 9994"/>
                  <a:gd name="connsiteX18" fmla="*/ 8673 w 10000"/>
                  <a:gd name="connsiteY18" fmla="*/ 13 h 9994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10000"/>
                  <a:gd name="connsiteX1" fmla="*/ 8360 w 10000"/>
                  <a:gd name="connsiteY1" fmla="*/ 2259 h 10000"/>
                  <a:gd name="connsiteX2" fmla="*/ 8283 w 10000"/>
                  <a:gd name="connsiteY2" fmla="*/ 4274 h 10000"/>
                  <a:gd name="connsiteX3" fmla="*/ 9376 w 10000"/>
                  <a:gd name="connsiteY3" fmla="*/ 5023 h 10000"/>
                  <a:gd name="connsiteX4" fmla="*/ 9921 w 10000"/>
                  <a:gd name="connsiteY4" fmla="*/ 5368 h 10000"/>
                  <a:gd name="connsiteX5" fmla="*/ 10000 w 10000"/>
                  <a:gd name="connsiteY5" fmla="*/ 9255 h 10000"/>
                  <a:gd name="connsiteX6" fmla="*/ 8829 w 10000"/>
                  <a:gd name="connsiteY6" fmla="*/ 9945 h 10000"/>
                  <a:gd name="connsiteX7" fmla="*/ 6198 w 10000"/>
                  <a:gd name="connsiteY7" fmla="*/ 9626 h 10000"/>
                  <a:gd name="connsiteX8" fmla="*/ 4535 w 10000"/>
                  <a:gd name="connsiteY8" fmla="*/ 9974 h 10000"/>
                  <a:gd name="connsiteX9" fmla="*/ 2661 w 10000"/>
                  <a:gd name="connsiteY9" fmla="*/ 9427 h 10000"/>
                  <a:gd name="connsiteX10" fmla="*/ 2583 w 10000"/>
                  <a:gd name="connsiteY10" fmla="*/ 8908 h 10000"/>
                  <a:gd name="connsiteX11" fmla="*/ 2583 w 10000"/>
                  <a:gd name="connsiteY11" fmla="*/ 5396 h 10000"/>
                  <a:gd name="connsiteX12" fmla="*/ 1646 w 10000"/>
                  <a:gd name="connsiteY12" fmla="*/ 5023 h 10000"/>
                  <a:gd name="connsiteX13" fmla="*/ 7 w 10000"/>
                  <a:gd name="connsiteY13" fmla="*/ 4360 h 10000"/>
                  <a:gd name="connsiteX14" fmla="*/ 319 w 10000"/>
                  <a:gd name="connsiteY14" fmla="*/ 1769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  <a:gd name="connsiteX0" fmla="*/ 8673 w 10000"/>
                  <a:gd name="connsiteY0" fmla="*/ 13 h 9997"/>
                  <a:gd name="connsiteX1" fmla="*/ 8360 w 10000"/>
                  <a:gd name="connsiteY1" fmla="*/ 2259 h 9997"/>
                  <a:gd name="connsiteX2" fmla="*/ 8283 w 10000"/>
                  <a:gd name="connsiteY2" fmla="*/ 4274 h 9997"/>
                  <a:gd name="connsiteX3" fmla="*/ 9376 w 10000"/>
                  <a:gd name="connsiteY3" fmla="*/ 5023 h 9997"/>
                  <a:gd name="connsiteX4" fmla="*/ 9921 w 10000"/>
                  <a:gd name="connsiteY4" fmla="*/ 5368 h 9997"/>
                  <a:gd name="connsiteX5" fmla="*/ 10000 w 10000"/>
                  <a:gd name="connsiteY5" fmla="*/ 9255 h 9997"/>
                  <a:gd name="connsiteX6" fmla="*/ 8829 w 10000"/>
                  <a:gd name="connsiteY6" fmla="*/ 9945 h 9997"/>
                  <a:gd name="connsiteX7" fmla="*/ 6306 w 10000"/>
                  <a:gd name="connsiteY7" fmla="*/ 9610 h 9997"/>
                  <a:gd name="connsiteX8" fmla="*/ 4535 w 10000"/>
                  <a:gd name="connsiteY8" fmla="*/ 9974 h 9997"/>
                  <a:gd name="connsiteX9" fmla="*/ 2661 w 10000"/>
                  <a:gd name="connsiteY9" fmla="*/ 9427 h 9997"/>
                  <a:gd name="connsiteX10" fmla="*/ 2583 w 10000"/>
                  <a:gd name="connsiteY10" fmla="*/ 8908 h 9997"/>
                  <a:gd name="connsiteX11" fmla="*/ 2583 w 10000"/>
                  <a:gd name="connsiteY11" fmla="*/ 5396 h 9997"/>
                  <a:gd name="connsiteX12" fmla="*/ 1646 w 10000"/>
                  <a:gd name="connsiteY12" fmla="*/ 5023 h 9997"/>
                  <a:gd name="connsiteX13" fmla="*/ 7 w 10000"/>
                  <a:gd name="connsiteY13" fmla="*/ 4360 h 9997"/>
                  <a:gd name="connsiteX14" fmla="*/ 319 w 10000"/>
                  <a:gd name="connsiteY14" fmla="*/ 1769 h 9997"/>
                  <a:gd name="connsiteX15" fmla="*/ 397 w 10000"/>
                  <a:gd name="connsiteY15" fmla="*/ 1252 h 9997"/>
                  <a:gd name="connsiteX16" fmla="*/ 3285 w 10000"/>
                  <a:gd name="connsiteY16" fmla="*/ 13 h 9997"/>
                  <a:gd name="connsiteX17" fmla="*/ 4379 w 10000"/>
                  <a:gd name="connsiteY17" fmla="*/ 13 h 9997"/>
                  <a:gd name="connsiteX18" fmla="*/ 8673 w 10000"/>
                  <a:gd name="connsiteY18" fmla="*/ 13 h 9997"/>
                  <a:gd name="connsiteX0" fmla="*/ 8673 w 10000"/>
                  <a:gd name="connsiteY0" fmla="*/ 13 h 10000"/>
                  <a:gd name="connsiteX1" fmla="*/ 8360 w 10000"/>
                  <a:gd name="connsiteY1" fmla="*/ 2260 h 10000"/>
                  <a:gd name="connsiteX2" fmla="*/ 8283 w 10000"/>
                  <a:gd name="connsiteY2" fmla="*/ 4275 h 10000"/>
                  <a:gd name="connsiteX3" fmla="*/ 9376 w 10000"/>
                  <a:gd name="connsiteY3" fmla="*/ 5025 h 10000"/>
                  <a:gd name="connsiteX4" fmla="*/ 9921 w 10000"/>
                  <a:gd name="connsiteY4" fmla="*/ 5370 h 10000"/>
                  <a:gd name="connsiteX5" fmla="*/ 10000 w 10000"/>
                  <a:gd name="connsiteY5" fmla="*/ 9258 h 10000"/>
                  <a:gd name="connsiteX6" fmla="*/ 8829 w 10000"/>
                  <a:gd name="connsiteY6" fmla="*/ 9948 h 10000"/>
                  <a:gd name="connsiteX7" fmla="*/ 6306 w 10000"/>
                  <a:gd name="connsiteY7" fmla="*/ 9613 h 10000"/>
                  <a:gd name="connsiteX8" fmla="*/ 4535 w 10000"/>
                  <a:gd name="connsiteY8" fmla="*/ 9977 h 10000"/>
                  <a:gd name="connsiteX9" fmla="*/ 2661 w 10000"/>
                  <a:gd name="connsiteY9" fmla="*/ 9430 h 10000"/>
                  <a:gd name="connsiteX10" fmla="*/ 2583 w 10000"/>
                  <a:gd name="connsiteY10" fmla="*/ 8911 h 10000"/>
                  <a:gd name="connsiteX11" fmla="*/ 2583 w 10000"/>
                  <a:gd name="connsiteY11" fmla="*/ 5398 h 10000"/>
                  <a:gd name="connsiteX12" fmla="*/ 1646 w 10000"/>
                  <a:gd name="connsiteY12" fmla="*/ 5025 h 10000"/>
                  <a:gd name="connsiteX13" fmla="*/ 7 w 10000"/>
                  <a:gd name="connsiteY13" fmla="*/ 4361 h 10000"/>
                  <a:gd name="connsiteX14" fmla="*/ 319 w 10000"/>
                  <a:gd name="connsiteY14" fmla="*/ 1770 h 10000"/>
                  <a:gd name="connsiteX15" fmla="*/ 397 w 10000"/>
                  <a:gd name="connsiteY15" fmla="*/ 1252 h 10000"/>
                  <a:gd name="connsiteX16" fmla="*/ 3285 w 10000"/>
                  <a:gd name="connsiteY16" fmla="*/ 13 h 10000"/>
                  <a:gd name="connsiteX17" fmla="*/ 4379 w 10000"/>
                  <a:gd name="connsiteY17" fmla="*/ 13 h 10000"/>
                  <a:gd name="connsiteX18" fmla="*/ 8673 w 10000"/>
                  <a:gd name="connsiteY18" fmla="*/ 13 h 10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</a:cxnLst>
                <a:rect l="l" t="t" r="r" b="b"/>
                <a:pathLst>
                  <a:path w="10000" h="10000">
                    <a:moveTo>
                      <a:pt x="8673" y="13"/>
                    </a:moveTo>
                    <a:cubicBezTo>
                      <a:pt x="8516" y="791"/>
                      <a:pt x="8360" y="1539"/>
                      <a:pt x="8360" y="2260"/>
                    </a:cubicBezTo>
                    <a:cubicBezTo>
                      <a:pt x="8283" y="2922"/>
                      <a:pt x="8283" y="3613"/>
                      <a:pt x="8283" y="4275"/>
                    </a:cubicBezTo>
                    <a:cubicBezTo>
                      <a:pt x="8204" y="4621"/>
                      <a:pt x="8673" y="4822"/>
                      <a:pt x="9376" y="5025"/>
                    </a:cubicBezTo>
                    <a:cubicBezTo>
                      <a:pt x="9688" y="5111"/>
                      <a:pt x="9921" y="5255"/>
                      <a:pt x="9921" y="5370"/>
                    </a:cubicBezTo>
                    <a:cubicBezTo>
                      <a:pt x="10000" y="6666"/>
                      <a:pt x="10000" y="7961"/>
                      <a:pt x="10000" y="9258"/>
                    </a:cubicBezTo>
                    <a:cubicBezTo>
                      <a:pt x="10000" y="9603"/>
                      <a:pt x="9609" y="9833"/>
                      <a:pt x="8829" y="9948"/>
                    </a:cubicBezTo>
                    <a:cubicBezTo>
                      <a:pt x="7970" y="10092"/>
                      <a:pt x="7009" y="9929"/>
                      <a:pt x="6306" y="9613"/>
                    </a:cubicBezTo>
                    <a:cubicBezTo>
                      <a:pt x="5655" y="9935"/>
                      <a:pt x="5251" y="9992"/>
                      <a:pt x="4535" y="9977"/>
                    </a:cubicBezTo>
                    <a:cubicBezTo>
                      <a:pt x="3800" y="10042"/>
                      <a:pt x="2817" y="9804"/>
                      <a:pt x="2661" y="9430"/>
                    </a:cubicBezTo>
                    <a:cubicBezTo>
                      <a:pt x="2583" y="9258"/>
                      <a:pt x="2583" y="9084"/>
                      <a:pt x="2583" y="8911"/>
                    </a:cubicBezTo>
                    <a:lnTo>
                      <a:pt x="2583" y="5398"/>
                    </a:lnTo>
                    <a:cubicBezTo>
                      <a:pt x="2583" y="5140"/>
                      <a:pt x="2505" y="4994"/>
                      <a:pt x="1646" y="5025"/>
                    </a:cubicBezTo>
                    <a:cubicBezTo>
                      <a:pt x="553" y="5082"/>
                      <a:pt x="-72" y="4851"/>
                      <a:pt x="7" y="4361"/>
                    </a:cubicBezTo>
                    <a:cubicBezTo>
                      <a:pt x="85" y="3498"/>
                      <a:pt x="241" y="2635"/>
                      <a:pt x="319" y="1770"/>
                    </a:cubicBezTo>
                    <a:cubicBezTo>
                      <a:pt x="397" y="1596"/>
                      <a:pt x="397" y="1425"/>
                      <a:pt x="397" y="1252"/>
                    </a:cubicBezTo>
                    <a:cubicBezTo>
                      <a:pt x="475" y="560"/>
                      <a:pt x="1490" y="158"/>
                      <a:pt x="3285" y="13"/>
                    </a:cubicBezTo>
                    <a:lnTo>
                      <a:pt x="4379" y="13"/>
                    </a:lnTo>
                    <a:cubicBezTo>
                      <a:pt x="5862" y="-15"/>
                      <a:pt x="7268" y="13"/>
                      <a:pt x="8673" y="13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  <p:sp>
            <p:nvSpPr>
              <p:cNvPr id="57" name="Freeform 18">
                <a:extLst>
                  <a:ext uri="{FF2B5EF4-FFF2-40B4-BE49-F238E27FC236}"/>
                </a:extLst>
              </p:cNvPr>
              <p:cNvSpPr>
                <a:spLocks/>
              </p:cNvSpPr>
              <p:nvPr/>
            </p:nvSpPr>
            <p:spPr bwMode="auto">
              <a:xfrm>
                <a:off x="10501502" y="2602151"/>
                <a:ext cx="478169" cy="478169"/>
              </a:xfrm>
              <a:custGeom>
                <a:avLst/>
                <a:gdLst>
                  <a:gd name="T0" fmla="*/ 42 w 83"/>
                  <a:gd name="T1" fmla="*/ 0 h 83"/>
                  <a:gd name="T2" fmla="*/ 83 w 83"/>
                  <a:gd name="T3" fmla="*/ 41 h 83"/>
                  <a:gd name="T4" fmla="*/ 42 w 83"/>
                  <a:gd name="T5" fmla="*/ 83 h 83"/>
                  <a:gd name="T6" fmla="*/ 0 w 83"/>
                  <a:gd name="T7" fmla="*/ 41 h 83"/>
                  <a:gd name="T8" fmla="*/ 42 w 83"/>
                  <a:gd name="T9" fmla="*/ 0 h 8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83" h="83">
                    <a:moveTo>
                      <a:pt x="42" y="0"/>
                    </a:moveTo>
                    <a:cubicBezTo>
                      <a:pt x="65" y="0"/>
                      <a:pt x="82" y="17"/>
                      <a:pt x="83" y="41"/>
                    </a:cubicBezTo>
                    <a:cubicBezTo>
                      <a:pt x="83" y="65"/>
                      <a:pt x="66" y="82"/>
                      <a:pt x="42" y="83"/>
                    </a:cubicBezTo>
                    <a:cubicBezTo>
                      <a:pt x="17" y="83"/>
                      <a:pt x="0" y="65"/>
                      <a:pt x="0" y="41"/>
                    </a:cubicBezTo>
                    <a:cubicBezTo>
                      <a:pt x="0" y="17"/>
                      <a:pt x="18" y="0"/>
                      <a:pt x="42" y="0"/>
                    </a:cubicBezTo>
                    <a:close/>
                  </a:path>
                </a:pathLst>
              </a:custGeom>
              <a:grpFill/>
              <a:ln>
                <a:noFill/>
              </a:ln>
              <a:extLst/>
            </p:spPr>
            <p:txBody>
              <a:bodyPr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>
                  <a:solidFill>
                    <a:srgbClr val="282F39"/>
                  </a:solidFill>
                </a:endParaRPr>
              </a:p>
            </p:txBody>
          </p:sp>
        </p:grpSp>
      </p:grpSp>
      <p:cxnSp>
        <p:nvCxnSpPr>
          <p:cNvPr id="64" name="Прямая со стрелкой 63"/>
          <p:cNvCxnSpPr/>
          <p:nvPr/>
        </p:nvCxnSpPr>
        <p:spPr>
          <a:xfrm flipH="1">
            <a:off x="2051050" y="2205038"/>
            <a:ext cx="922338" cy="117475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Прямая со стрелкой 64"/>
          <p:cNvCxnSpPr/>
          <p:nvPr/>
        </p:nvCxnSpPr>
        <p:spPr>
          <a:xfrm>
            <a:off x="5219700" y="2205038"/>
            <a:ext cx="1012825" cy="139700"/>
          </a:xfrm>
          <a:prstGeom prst="straightConnector1">
            <a:avLst/>
          </a:prstGeom>
          <a:ln w="254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823" name="Picture 10" descr="http://budget.depfinnbr.ru/images/tg/deti_siroti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913" y="2060575"/>
            <a:ext cx="628650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4" name="Picture 12" descr="http://budget.depfinnbr.ru/images/tg/rab_mun_uchr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59563" y="1989138"/>
            <a:ext cx="606425" cy="43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25" name="TextBox 67"/>
          <p:cNvSpPr txBox="1">
            <a:spLocks noChangeArrowheads="1"/>
          </p:cNvSpPr>
          <p:nvPr/>
        </p:nvSpPr>
        <p:spPr bwMode="auto">
          <a:xfrm>
            <a:off x="971550" y="2636838"/>
            <a:ext cx="1204913" cy="31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Дети-сироты</a:t>
            </a:r>
          </a:p>
        </p:txBody>
      </p:sp>
      <p:sp>
        <p:nvSpPr>
          <p:cNvPr id="34826" name="TextBox 68"/>
          <p:cNvSpPr txBox="1">
            <a:spLocks noChangeArrowheads="1"/>
          </p:cNvSpPr>
          <p:nvPr/>
        </p:nvSpPr>
        <p:spPr bwMode="auto">
          <a:xfrm>
            <a:off x="5508625" y="2565400"/>
            <a:ext cx="3167063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>
                <a:solidFill>
                  <a:srgbClr val="00B0F0"/>
                </a:solidFill>
                <a:latin typeface="Times New Roman" pitchFamily="18" charset="0"/>
                <a:cs typeface="Times New Roman" pitchFamily="18" charset="0"/>
              </a:rPr>
              <a:t>Работники муниципальных учреждений</a:t>
            </a:r>
          </a:p>
        </p:txBody>
      </p:sp>
      <p:sp>
        <p:nvSpPr>
          <p:cNvPr id="34827" name="TextBox 69"/>
          <p:cNvSpPr txBox="1">
            <a:spLocks noChangeArrowheads="1"/>
          </p:cNvSpPr>
          <p:nvPr/>
        </p:nvSpPr>
        <p:spPr bwMode="auto">
          <a:xfrm>
            <a:off x="250825" y="3284538"/>
            <a:ext cx="316865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Приобретение жилых помещений для детей-сирот и детей, оставшихся без попечения родителей  </a:t>
            </a:r>
          </a:p>
        </p:txBody>
      </p:sp>
      <p:sp>
        <p:nvSpPr>
          <p:cNvPr id="34828" name="Прямоугольник 70"/>
          <p:cNvSpPr>
            <a:spLocks noChangeArrowheads="1"/>
          </p:cNvSpPr>
          <p:nvPr/>
        </p:nvSpPr>
        <p:spPr bwMode="auto">
          <a:xfrm>
            <a:off x="4643438" y="3213100"/>
            <a:ext cx="4321175" cy="1076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Социальная поддержка педагогических работников муниципальных образовательных организаций (</a:t>
            </a:r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единовременные и ежемесячные выплаты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altLang="ru-RU" sz="1600" i="1" dirty="0">
                <a:latin typeface="Times New Roman" pitchFamily="18" charset="0"/>
                <a:cs typeface="Times New Roman" pitchFamily="18" charset="0"/>
              </a:rPr>
              <a:t>компенсация на наем жилья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).</a:t>
            </a:r>
            <a:endParaRPr lang="ru-RU" altLang="ru-RU" sz="1600" dirty="0"/>
          </a:p>
        </p:txBody>
      </p:sp>
      <p:sp>
        <p:nvSpPr>
          <p:cNvPr id="72" name="Скругленный прямоугольник 71"/>
          <p:cNvSpPr/>
          <p:nvPr/>
        </p:nvSpPr>
        <p:spPr>
          <a:xfrm>
            <a:off x="250825" y="5084763"/>
            <a:ext cx="3097213" cy="1223962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5219700" y="5157788"/>
            <a:ext cx="3600450" cy="1150937"/>
          </a:xfrm>
          <a:prstGeom prst="roundRect">
            <a:avLst/>
          </a:prstGeom>
          <a:noFill/>
          <a:ln w="254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34831" name="Прямоугольник 73"/>
          <p:cNvSpPr>
            <a:spLocks noChangeArrowheads="1"/>
          </p:cNvSpPr>
          <p:nvPr/>
        </p:nvSpPr>
        <p:spPr bwMode="auto">
          <a:xfrm>
            <a:off x="322089" y="5157788"/>
            <a:ext cx="3025775" cy="107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Запланировано: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20 583,8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Исполнено:   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19 969,5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97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%) – в объеме произведенных расходов</a:t>
            </a:r>
          </a:p>
        </p:txBody>
      </p:sp>
      <p:sp>
        <p:nvSpPr>
          <p:cNvPr id="34832" name="Прямоугольник 74"/>
          <p:cNvSpPr>
            <a:spLocks noChangeArrowheads="1"/>
          </p:cNvSpPr>
          <p:nvPr/>
        </p:nvSpPr>
        <p:spPr bwMode="auto">
          <a:xfrm>
            <a:off x="5435600" y="5300663"/>
            <a:ext cx="316865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Запланировано: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5 627,4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altLang="ru-RU" sz="1600" dirty="0">
                <a:latin typeface="Times New Roman" pitchFamily="18" charset="0"/>
                <a:cs typeface="Times New Roman" pitchFamily="18" charset="0"/>
              </a:rPr>
              <a:t>Исполнено</a:t>
            </a:r>
            <a:r>
              <a:rPr lang="ru-RU" altLang="ru-RU" sz="1600" b="1" dirty="0">
                <a:latin typeface="Times New Roman" pitchFamily="18" charset="0"/>
                <a:cs typeface="Times New Roman" pitchFamily="18" charset="0"/>
              </a:rPr>
              <a:t>:           </a:t>
            </a: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5 573,1 </a:t>
            </a:r>
            <a:r>
              <a:rPr lang="ru-RU" altLang="ru-RU" sz="1600" dirty="0" err="1">
                <a:latin typeface="Times New Roman" pitchFamily="18" charset="0"/>
                <a:cs typeface="Times New Roman" pitchFamily="18" charset="0"/>
              </a:rPr>
              <a:t>т.р</a:t>
            </a:r>
            <a:r>
              <a:rPr lang="ru-RU" alt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6" name="Стрелка вниз 75"/>
          <p:cNvSpPr/>
          <p:nvPr/>
        </p:nvSpPr>
        <p:spPr>
          <a:xfrm>
            <a:off x="1692275" y="4652963"/>
            <a:ext cx="211138" cy="263525"/>
          </a:xfrm>
          <a:prstGeom prst="downArrow">
            <a:avLst>
              <a:gd name="adj1" fmla="val 50000"/>
              <a:gd name="adj2" fmla="val 5322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  <p:sp>
        <p:nvSpPr>
          <p:cNvPr id="77" name="Стрелка вниз 76"/>
          <p:cNvSpPr/>
          <p:nvPr/>
        </p:nvSpPr>
        <p:spPr>
          <a:xfrm>
            <a:off x="6820535" y="4652963"/>
            <a:ext cx="212725" cy="261938"/>
          </a:xfrm>
          <a:prstGeom prst="downArrow">
            <a:avLst>
              <a:gd name="adj1" fmla="val 50000"/>
              <a:gd name="adj2" fmla="val 53226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ru-RU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Box 4"/>
          <p:cNvSpPr txBox="1">
            <a:spLocks noChangeArrowheads="1"/>
          </p:cNvSpPr>
          <p:nvPr/>
        </p:nvSpPr>
        <p:spPr bwMode="auto">
          <a:xfrm>
            <a:off x="0" y="10280"/>
            <a:ext cx="91440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Сведения о реализации общественно значимых проектов в 2021-2025 году</a:t>
            </a:r>
            <a:endParaRPr lang="ru-RU" altLang="ru-RU" dirty="0">
              <a:cs typeface="Arial" panose="020B0604020202020204" pitchFamily="34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025304"/>
              </p:ext>
            </p:extLst>
          </p:nvPr>
        </p:nvGraphicFramePr>
        <p:xfrm>
          <a:off x="107504" y="476672"/>
          <a:ext cx="8928993" cy="5664834"/>
        </p:xfrm>
        <a:graphic>
          <a:graphicData uri="http://schemas.openxmlformats.org/drawingml/2006/table">
            <a:tbl>
              <a:tblPr firstRow="1" firstCol="1" bandRow="1"/>
              <a:tblGrid>
                <a:gridCol w="1683334"/>
                <a:gridCol w="1101746"/>
                <a:gridCol w="801154"/>
                <a:gridCol w="878262"/>
                <a:gridCol w="878262"/>
                <a:gridCol w="658696"/>
                <a:gridCol w="658696"/>
                <a:gridCol w="731885"/>
                <a:gridCol w="1536958"/>
              </a:tblGrid>
              <a:tr h="234953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Объем финансирования,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тыс. руб.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Ожидаемые результаты от реализации общественно значимого проекта</a:t>
                      </a: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источник финансирования</a:t>
                      </a: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2021 год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2022 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</a:t>
                      </a: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2023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2024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2025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год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62811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плановое 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значение</a:t>
                      </a: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фактическое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исполнение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404">
                <a:tc row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Субсидии бюджетам муниципальных образований на реализацию проектов инициативного бюджетирования по направлению "Твой проект"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3 000,00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2 381,46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2 381,46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3 025,80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Улучшение условий отдыха для учащихся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общеобразовательных учреждений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МБТ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2 970,00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2 357,64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2 357,64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2 995,54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665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средств бюджета </a:t>
                      </a: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ММР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23,82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23,82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30,26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40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Строительство стадиона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с. Михайловка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86 811,93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39 567,55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39 567,55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условия для занятие спортом, популяризация здорового образа жизни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МБТ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85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913,32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39 188,03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39 188,03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809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средств бюджета ММР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898,61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379,52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379,52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40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Строительство 21 спортивной площадки на территории Михайловского муниципального района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12 491,82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условия для занятие спортом, популяризация здорового образа жизни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940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МБТ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07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средств бюджета ММР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12 491,82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4940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Мероприятия по модернизации школьных систем образования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51 841,6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51 823,2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Произведен капитальный ремонт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кабинетов в 4 школах и закуплено новое оборудование для классов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7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МБТ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51 486,7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51 468,3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1149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средств бюджета ММР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354,9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1654"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Капитальный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ремонт школьных спортивных залов 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Всего, в </a:t>
                      </a:r>
                      <a:r>
                        <a:rPr lang="ru-RU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т.ч</a:t>
                      </a: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.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4 020,4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2 644,14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2 644,14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Создание</a:t>
                      </a:r>
                      <a:r>
                        <a:rPr lang="ru-RU" sz="1000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условия для занятие спортом, популяризация здорового образа жизни</a:t>
                      </a:r>
                      <a:endParaRPr lang="ru-RU" sz="1000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568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МБТ</a:t>
                      </a: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2 087,84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1 348,28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1 348,28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4597"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за счет средств бюджета ММР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1 932,56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1 295,86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1 295,86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0,00</a:t>
                      </a:r>
                      <a:endParaRPr lang="ru-RU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endParaRPr lang="ru-RU" sz="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24385" marR="24385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7937"/>
            <a:ext cx="9144000" cy="792162"/>
          </a:xfrm>
        </p:spPr>
        <p:txBody>
          <a:bodyPr/>
          <a:lstStyle/>
          <a:p>
            <a:pPr>
              <a:defRPr/>
            </a:pPr>
            <a:r>
              <a:rPr lang="ru-RU" sz="1900" b="1" dirty="0" smtClean="0">
                <a:solidFill>
                  <a:schemeClr val="accent6">
                    <a:lumMod val="25000"/>
                  </a:schemeClr>
                </a:solidFill>
                <a:latin typeface="Arial Black" pitchFamily="34" charset="0"/>
                <a:cs typeface="Times New Roman" pitchFamily="18" charset="0"/>
              </a:rPr>
              <a:t>Информация о реализации в 2022  проектов инициативного бюджетирования по направлению «Твой проект»</a:t>
            </a:r>
            <a:endParaRPr lang="ru-RU" sz="19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  <p:sp>
        <p:nvSpPr>
          <p:cNvPr id="8" name="Подзаголовок 7"/>
          <p:cNvSpPr>
            <a:spLocks noGrp="1"/>
          </p:cNvSpPr>
          <p:nvPr>
            <p:ph sz="half" idx="1"/>
          </p:nvPr>
        </p:nvSpPr>
        <p:spPr>
          <a:xfrm>
            <a:off x="107504" y="692696"/>
            <a:ext cx="8928992" cy="1440159"/>
          </a:xfrm>
        </p:spPr>
        <p:txBody>
          <a:bodyPr/>
          <a:lstStyle/>
          <a:p>
            <a:pPr marL="0" algn="ctr">
              <a:buNone/>
              <a:defRPr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2022 год граждане участвовали в выборе проектов инициативного бюджетирования по направлению «Твой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проект», были 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выбраны два проекта:</a:t>
            </a:r>
            <a:b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Создание </a:t>
            </a:r>
            <a:r>
              <a:rPr lang="ru-RU" sz="1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мини-парка </a:t>
            </a:r>
            <a:r>
              <a:rPr lang="en-US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MOYSFERA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на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территории МБОУ СОШ 1 п.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Новошахтинского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стоимость проекта составила – </a:t>
            </a:r>
            <a:r>
              <a:rPr lang="en-US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2 384 455,9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рублей</a:t>
            </a: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b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Установка автономного уличного освещения в селе 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Ляличи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ru-RU" sz="1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Кремовское</a:t>
            </a:r>
            <a:r>
              <a:rPr lang="ru-RU" sz="1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сельское поселение), стоимость проекта составила – 2 259 996,5 рублей.</a:t>
            </a: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anose="020B0604020202020204" pitchFamily="34" charset="0"/>
              <a:buChar char="•"/>
              <a:defRPr/>
            </a:pPr>
            <a:endParaRPr lang="ru-RU" sz="1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893" name="AutoShape 9" descr="blob:https://web.whatsapp.com/29334a68-6a16-4931-b9b7-2c4974fcf043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sp>
        <p:nvSpPr>
          <p:cNvPr id="14" name="Текст 3"/>
          <p:cNvSpPr txBox="1">
            <a:spLocks/>
          </p:cNvSpPr>
          <p:nvPr/>
        </p:nvSpPr>
        <p:spPr bwMode="auto">
          <a:xfrm>
            <a:off x="1" y="5157192"/>
            <a:ext cx="9144000" cy="52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Минипарк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MOYASFERA</a:t>
            </a: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на территории МБОУ СОШ 1 п.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Новошахтинского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5" name="Picture 2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42" y="2276872"/>
            <a:ext cx="4458249" cy="26853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4" descr="undefin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3158" y="2276872"/>
            <a:ext cx="4464496" cy="2700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7" name="AutoShape 9" descr="blob:https://web.whatsapp.com/29334a68-6a16-4931-b9b7-2c4974fcf043"/>
          <p:cNvSpPr>
            <a:spLocks noChangeAspect="1" noChangeArrowheads="1"/>
          </p:cNvSpPr>
          <p:nvPr/>
        </p:nvSpPr>
        <p:spPr bwMode="auto">
          <a:xfrm>
            <a:off x="163513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  <a:cs typeface="Arial" charset="0"/>
              </a:defRPr>
            </a:lvl9pPr>
          </a:lstStyle>
          <a:p>
            <a:endParaRPr lang="ru-RU" altLang="ru-RU"/>
          </a:p>
        </p:txBody>
      </p:sp>
      <p:pic>
        <p:nvPicPr>
          <p:cNvPr id="11" name="Picture 6" descr="undefined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0688" y="1268760"/>
            <a:ext cx="3034192" cy="404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8" descr="undefined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300280"/>
            <a:ext cx="3034193" cy="4045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Текст 3"/>
          <p:cNvSpPr txBox="1">
            <a:spLocks/>
          </p:cNvSpPr>
          <p:nvPr/>
        </p:nvSpPr>
        <p:spPr bwMode="auto">
          <a:xfrm>
            <a:off x="2627784" y="5805264"/>
            <a:ext cx="3518495" cy="529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ru-RU" sz="13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Автономное уличное освещение в с. </a:t>
            </a:r>
            <a:r>
              <a:rPr lang="ru-RU" sz="13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Ляличи</a:t>
            </a:r>
            <a:endParaRPr lang="ru-RU" sz="1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Заголовок 1"/>
          <p:cNvSpPr>
            <a:spLocks noGrp="1"/>
          </p:cNvSpPr>
          <p:nvPr>
            <p:ph type="title"/>
          </p:nvPr>
        </p:nvSpPr>
        <p:spPr>
          <a:xfrm>
            <a:off x="0" y="7937"/>
            <a:ext cx="9144000" cy="792162"/>
          </a:xfrm>
        </p:spPr>
        <p:txBody>
          <a:bodyPr/>
          <a:lstStyle/>
          <a:p>
            <a:pPr>
              <a:defRPr/>
            </a:pPr>
            <a:r>
              <a:rPr lang="ru-RU" sz="1900" b="1" dirty="0" smtClean="0">
                <a:solidFill>
                  <a:schemeClr val="accent6">
                    <a:lumMod val="25000"/>
                  </a:schemeClr>
                </a:solidFill>
                <a:latin typeface="Arial Black" pitchFamily="34" charset="0"/>
                <a:cs typeface="Times New Roman" pitchFamily="18" charset="0"/>
              </a:rPr>
              <a:t>Информация о реализации в 2022  проектов инициативного бюджетирования по направлению «Твой проект»</a:t>
            </a:r>
            <a:endParaRPr lang="ru-RU" sz="1900" b="1" dirty="0">
              <a:solidFill>
                <a:schemeClr val="accent6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48679"/>
          </a:xfrm>
        </p:spPr>
        <p:txBody>
          <a:bodyPr/>
          <a:lstStyle/>
          <a:p>
            <a:r>
              <a:rPr lang="ru-RU" altLang="ru-RU" sz="1500" b="1" dirty="0" smtClean="0">
                <a:latin typeface="Times New Roman" pitchFamily="18" charset="0"/>
                <a:cs typeface="Times New Roman" pitchFamily="18" charset="0"/>
              </a:rPr>
              <a:t>Рейтинг муниципальных образований Приморского края по уровню открытости бюджетных данных в 2022 году (группировка по степени открытости)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207342"/>
              </p:ext>
            </p:extLst>
          </p:nvPr>
        </p:nvGraphicFramePr>
        <p:xfrm>
          <a:off x="107503" y="551804"/>
          <a:ext cx="8928994" cy="57575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728303"/>
                <a:gridCol w="2980398"/>
                <a:gridCol w="1756524"/>
                <a:gridCol w="1463769"/>
              </a:tblGrid>
              <a:tr h="25621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Наименование муниципального образования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% от максимального количества баллов по разделам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Место по Приморскому краю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Итого по разделам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Единица измерения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%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место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баллов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Максимальное количество баллов</a:t>
                      </a:r>
                      <a:endParaRPr lang="ru-RU" sz="900" b="1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 </a:t>
                      </a:r>
                      <a:endParaRPr lang="ru-RU" sz="900" b="0" i="1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96,0</a:t>
                      </a:r>
                      <a:endParaRPr lang="ru-RU" sz="900" b="1" i="1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71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I степень открытости бюджетных данных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Уссурийский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96,0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Находкинский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97,4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93,5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Владивостокский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96,88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93,0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Надеждинский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95,83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4-5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92,0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Кавалеровский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95,83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4-5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92,0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Городской округ Большой Камень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94,79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91,0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Артёмовский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93,23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89,5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Октябрьский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91,15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87,5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Партизанский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90,63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87,0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Чугуевский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89,58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86,0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Дальнереченский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89,06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85,5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Ханкайский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88,54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85,0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Партизанский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87,50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84,0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Дальнереченский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86,46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83,0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Пограничный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85,94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82,5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Арсеньевский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85,42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16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82,0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Тернейский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'85,11*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80,0*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Яковлевский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84,40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18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81,0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Лазовский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83,33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19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80,0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Хорольский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82,81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20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79,5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Городской округ Спасск-Дальний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82,29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79,0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71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II степень открытости бюджетных данных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Хасанский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80,21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22-23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77,0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Дальнегорский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80,21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22-23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77,0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Спасский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79,17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24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76,0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Черниговский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78,13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75,0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Анучинский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26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72,0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Лесозаводский городской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73,96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71,0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Пожарский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70,83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28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68,0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Красноармейский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68,75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29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66,0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71240">
                <a:tc gridSpan="4">
                  <a:txBody>
                    <a:bodyPr/>
                    <a:lstStyle/>
                    <a:p>
                      <a:pPr algn="ctr" fontAlgn="t"/>
                      <a:r>
                        <a:rPr lang="ru-RU" sz="900" u="none" strike="noStrike" dirty="0">
                          <a:effectLst/>
                        </a:rPr>
                        <a:t>III степень открытости бюджетных данных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Кировский муниципальный район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64,58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62,0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Ольгинский муниципальный округ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46,88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31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45,0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>
                          <a:effectLst/>
                        </a:rPr>
                        <a:t>ГО ЗАТО г. Фокино</a:t>
                      </a:r>
                      <a:endParaRPr lang="ru-RU" sz="9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45,83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32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44,0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>
                          <a:effectLst/>
                        </a:rPr>
                        <a:t>Михайловский муниципальный район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>
                          <a:effectLst/>
                        </a:rPr>
                        <a:t>44,27</a:t>
                      </a:r>
                      <a:endParaRPr lang="ru-RU" sz="9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33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42,5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  <a:tr h="131421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u="none" strike="noStrike" dirty="0" err="1">
                          <a:effectLst/>
                        </a:rPr>
                        <a:t>Шкотовский</a:t>
                      </a:r>
                      <a:r>
                        <a:rPr lang="ru-RU" sz="900" u="none" strike="noStrike" dirty="0">
                          <a:effectLst/>
                        </a:rPr>
                        <a:t> муниципальный район</a:t>
                      </a:r>
                      <a:endParaRPr lang="ru-RU" sz="9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41,67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34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u="none" strike="noStrike" dirty="0">
                          <a:effectLst/>
                        </a:rPr>
                        <a:t>40,0</a:t>
                      </a:r>
                      <a:endParaRPr lang="ru-RU" sz="9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1385" marR="1385" marT="1385" marB="0" anchor="ctr"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Заголовок 1"/>
          <p:cNvSpPr>
            <a:spLocks noGrp="1"/>
          </p:cNvSpPr>
          <p:nvPr>
            <p:ph type="title"/>
          </p:nvPr>
        </p:nvSpPr>
        <p:spPr>
          <a:xfrm>
            <a:off x="0" y="5314"/>
            <a:ext cx="9144000" cy="706437"/>
          </a:xfrm>
        </p:spPr>
        <p:txBody>
          <a:bodyPr/>
          <a:lstStyle/>
          <a:p>
            <a:r>
              <a:rPr lang="ru-RU" altLang="ru-RU" sz="1400" b="1" i="1" dirty="0" smtClean="0">
                <a:latin typeface="Times New Roman" pitchFamily="18" charset="0"/>
                <a:cs typeface="Times New Roman" pitchFamily="18" charset="0"/>
              </a:rPr>
              <a:t>Рейтинг муниципальных образований Приморского края по результатам комплексной оценки качества управления бюджетным процессом за 2021 год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984685"/>
              </p:ext>
            </p:extLst>
          </p:nvPr>
        </p:nvGraphicFramePr>
        <p:xfrm>
          <a:off x="1259632" y="620688"/>
          <a:ext cx="7056784" cy="6059282"/>
        </p:xfrm>
        <a:graphic>
          <a:graphicData uri="http://schemas.openxmlformats.org/drawingml/2006/table">
            <a:tbl>
              <a:tblPr/>
              <a:tblGrid>
                <a:gridCol w="242863"/>
                <a:gridCol w="2179494"/>
                <a:gridCol w="2906235"/>
                <a:gridCol w="1728192"/>
              </a:tblGrid>
              <a:tr h="6882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№ п/п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Муниципальное образование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Комплексная оценка качества управления бюджетным процессом (с учетом соблюдения бюджетного законодательства)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Степень качества управления бюджетным процессом (с учетом соблюдения бюджетного законодательства)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3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79" marR="5479" marT="547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Артёмовский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80,165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Тернейский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77,115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Ольгинский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78,845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Дальнереченский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78,335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Лазовский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78,143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Октябрьский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76,275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Дальнегорский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75,734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Анучинский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75,450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Ханкайский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74,849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Городской округ Спасск-Дальний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74,516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Партизанский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73,875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Хорольский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73,188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Кировский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72,803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Городской округ ЗАТО г. Фокино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72,533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Пожарский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71,817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16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Красноармейский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71,678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Пограничный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71,484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Дальнереченский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70,785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19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Уссурийский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70,664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Лесозаводский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70,128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21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Михайловский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68,751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7030A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Городской округ Большой Камень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68,514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Яковлевский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68,408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Находкинский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67,717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25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Кавалеровский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67,633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26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Чугуевский муниципальный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67,501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Хасанский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65,672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28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Владивостокский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65,106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29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Черниговский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63,450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Надеждинский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61,270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31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Партизанский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58,187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Шкотовский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55,279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Спасский муниципальный район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52,782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49580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34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Арсеньевский городской округ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40,913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III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7334"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Приморский край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1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69,399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 </a:t>
                      </a:r>
                    </a:p>
                  </a:txBody>
                  <a:tcPr marL="5479" marR="5479" marT="547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ctrTitle"/>
          </p:nvPr>
        </p:nvSpPr>
        <p:spPr>
          <a:xfrm>
            <a:off x="684213" y="260350"/>
            <a:ext cx="7772400" cy="792163"/>
          </a:xfrm>
        </p:spPr>
        <p:txBody>
          <a:bodyPr/>
          <a:lstStyle/>
          <a:p>
            <a:r>
              <a:rPr lang="ru-RU" altLang="ru-RU" sz="1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8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800" b="1" i="1" dirty="0" smtClean="0">
                <a:latin typeface="Times New Roman" pitchFamily="18" charset="0"/>
                <a:cs typeface="Times New Roman" pitchFamily="18" charset="0"/>
              </a:rPr>
              <a:t>Административно-территориальное деление Михайловского муниципального района</a:t>
            </a:r>
            <a:r>
              <a:rPr lang="ru-RU" altLang="ru-RU" b="1" dirty="0" smtClean="0"/>
              <a:t/>
            </a:r>
            <a:br>
              <a:rPr lang="ru-RU" altLang="ru-RU" b="1" dirty="0" smtClean="0"/>
            </a:br>
            <a:endParaRPr lang="ru-RU" alt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39552" y="1196752"/>
            <a:ext cx="8136904" cy="5472608"/>
          </a:xfrm>
        </p:spPr>
        <p:txBody>
          <a:bodyPr/>
          <a:lstStyle/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itchFamily="18" charset="0"/>
              </a:rPr>
              <a:t>            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Михайловский муниципальный район входит в состав Приморского края, относящегося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Дальневосточному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федеральному округу, и расположен в юго-западной части </a:t>
            </a:r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субъекта.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Граничит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Уссурийским,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Анучинским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Шкотовским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Хорольским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Черниговским и Октябрьским районами. Общая протяженность границ составляет 380 км. Михайловский район имеет чрезвычайно удобное географическое положение с ключевыми для Приморского края транспортными коридорами, что обуславливает значительные возможности развития района. </a:t>
            </a:r>
          </a:p>
          <a:p>
            <a:r>
              <a:rPr lang="ru-RU" sz="1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Михайловского муниципального района входит 7 поселений: 1 городское –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Новошахтинское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6 сельских -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Григорьевское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Ивановское,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Кремовское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Михайловское,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Осиновское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8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Сунятсенское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Число населенных пунктов – 31, районный центр - село Михайловка. Численность населения района по состоянию на 1 января 2022 года составляла 27 083 человека, в том числе городского – 6 352 человек, сельского – 20 731 человек. На долю населения трудоспособного возраста приходится 52,4 %, по плотности населения (9,9 чел. на 1 км</a:t>
            </a:r>
            <a:r>
              <a:rPr lang="ru-RU" sz="1800" baseline="30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район занимает 5 место среди муниципальных районов и округов Приморского края.</a:t>
            </a:r>
          </a:p>
          <a:p>
            <a:pPr>
              <a:defRPr/>
            </a:pPr>
            <a:endParaRPr lang="ru-RU" dirty="0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323850" y="188913"/>
            <a:ext cx="8496300" cy="576262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Иные характеристики и информация о бюджете Михайловского  муниципального района</a:t>
            </a:r>
          </a:p>
        </p:txBody>
      </p:sp>
      <p:sp useBgFill="1"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0" y="908050"/>
            <a:ext cx="9144000" cy="5949950"/>
          </a:xfrm>
        </p:spPr>
        <p:txBody>
          <a:bodyPr/>
          <a:lstStyle/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ru-RU" altLang="ru-RU" sz="2200" dirty="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ru-RU" altLang="ru-RU" sz="2200" dirty="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endParaRPr lang="ru-RU" altLang="ru-RU" sz="2200" dirty="0" smtClean="0">
              <a:solidFill>
                <a:srgbClr val="000000"/>
              </a:solidFill>
            </a:endParaRP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 smtClean="0">
                <a:solidFill>
                  <a:srgbClr val="000000"/>
                </a:solidFill>
              </a:rPr>
              <a:t>1.</a:t>
            </a:r>
            <a:r>
              <a:rPr lang="ru-RU" altLang="ru-RU" sz="2400" dirty="0" smtClean="0">
                <a:solidFill>
                  <a:srgbClr val="000000"/>
                </a:solidFill>
              </a:rPr>
              <a:t> </a:t>
            </a:r>
            <a:r>
              <a:rPr lang="ru-RU" altLang="ru-RU" sz="2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Уровень долговой нагрузки на бюджет муниципального района</a:t>
            </a:r>
            <a:r>
              <a:rPr lang="ru-RU" alt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Долговые обязательства у муниципального района для оплаты в очередном году отсутствуют.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ru-RU" altLang="ru-RU" sz="22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Информация о позиции муниципального района в рейтингах открытости бюджетных данных, качества управления муниципальными финансами</a:t>
            </a:r>
            <a:r>
              <a:rPr lang="ru-RU" alt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обеспечивается эффективность муниципальных финансов, открытость деятельности органов местного  самоуправления на базе системы «Электронный бюджет»; </a:t>
            </a:r>
          </a:p>
          <a:p>
            <a:pPr marL="609600" indent="-609600" algn="just" eaLnBrk="1" hangingPunct="1">
              <a:lnSpc>
                <a:spcPct val="80000"/>
              </a:lnSpc>
              <a:buFontTx/>
              <a:buNone/>
            </a:pPr>
            <a:r>
              <a:rPr lang="ru-RU" altLang="ru-RU" sz="22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 обеспечивается прозрачность и открытость муниципальных финансов, повышение доступности и понятности информации о бюджете через  регулярную публикацию «Бюджета для граждан»;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576064"/>
          </a:xfrm>
          <a:ln>
            <a:miter lim="800000"/>
            <a:headEnd/>
            <a:tailEnd/>
          </a:ln>
          <a:extLst/>
        </p:spPr>
        <p:txBody>
          <a:bodyPr>
            <a:normAutofit fontScale="90000"/>
          </a:bodyPr>
          <a:lstStyle/>
          <a:p>
            <a:pPr fontAlgn="t">
              <a:defRPr/>
            </a:pPr>
            <a:r>
              <a:rPr lang="ru-RU" sz="2300" b="1" i="1" dirty="0" smtClean="0">
                <a:ln>
                  <a:solidFill>
                    <a:schemeClr val="tx1"/>
                  </a:solidFill>
                </a:ln>
                <a:solidFill>
                  <a:srgbClr val="04617B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для граждан по бюджетным вопросам</a:t>
            </a:r>
            <a:endParaRPr lang="ru-RU" sz="2300" b="1" i="1" dirty="0">
              <a:ln>
                <a:solidFill>
                  <a:schemeClr val="tx1"/>
                </a:solidFill>
              </a:ln>
              <a:solidFill>
                <a:srgbClr val="04617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435280" cy="5271864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>
              <a:buFont typeface="Arial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Управление финансов Администрации Михайловского муниципального района</a:t>
            </a:r>
          </a:p>
          <a:p>
            <a:pPr algn="ctr">
              <a:buFont typeface="Arial" charset="0"/>
              <a:buNone/>
              <a:defRPr/>
            </a:pP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Адрес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692651, с. Михайловка, ул. Красноармейская, 16</a:t>
            </a:r>
          </a:p>
          <a:p>
            <a:pPr>
              <a:buFont typeface="Arial" charset="0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Тел. (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842346) 2-56-72, 2-33-36, 2-33-71, 2-38-35</a:t>
            </a:r>
          </a:p>
          <a:p>
            <a:pPr>
              <a:buFont typeface="Arial" charset="0"/>
              <a:buNone/>
              <a:defRPr/>
            </a:pPr>
            <a:r>
              <a:rPr lang="ru-RU" sz="2600" b="1" dirty="0" smtClean="0">
                <a:latin typeface="Times New Roman" pitchFamily="18" charset="0"/>
                <a:cs typeface="Times New Roman" pitchFamily="18" charset="0"/>
              </a:rPr>
              <a:t>График работы</a:t>
            </a:r>
            <a:r>
              <a:rPr lang="en-US" sz="2600" b="1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Пн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600" dirty="0" err="1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2600" dirty="0" err="1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с 8.30 – 17.30 </a:t>
            </a:r>
          </a:p>
          <a:p>
            <a:pPr>
              <a:buFont typeface="Arial" charset="0"/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          (перерыв 13.00-14.00)</a:t>
            </a:r>
          </a:p>
          <a:p>
            <a:pPr>
              <a:buNone/>
              <a:defRPr/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                           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E-mail: </a:t>
            </a:r>
            <a:r>
              <a:rPr lang="en-US" sz="2600" u="sng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u="sng" dirty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fin460@mikhprim.ru</a:t>
            </a:r>
            <a:endParaRPr lang="en-US" sz="2600" dirty="0" smtClean="0">
              <a:solidFill>
                <a:schemeClr val="tx1">
                  <a:alpha val="4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buFont typeface="Arial" charset="0"/>
              <a:buNone/>
              <a:defRPr/>
            </a:pPr>
            <a:r>
              <a:rPr lang="ru-RU" sz="2600" dirty="0" smtClean="0">
                <a:ln>
                  <a:solidFill>
                    <a:schemeClr val="tx1">
                      <a:alpha val="99000"/>
                    </a:schemeClr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Начальник</a:t>
            </a:r>
            <a:r>
              <a:rPr lang="en-US" sz="2600" dirty="0" smtClean="0">
                <a:ln>
                  <a:solidFill>
                    <a:schemeClr val="tx1">
                      <a:alpha val="99000"/>
                    </a:schemeClr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2600" dirty="0" err="1" smtClean="0">
                <a:ln>
                  <a:solidFill>
                    <a:schemeClr val="tx1">
                      <a:alpha val="99000"/>
                    </a:schemeClr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Сенчило</a:t>
            </a:r>
            <a:r>
              <a:rPr lang="ru-RU" sz="2600" dirty="0" smtClean="0">
                <a:ln>
                  <a:solidFill>
                    <a:schemeClr val="tx1">
                      <a:alpha val="99000"/>
                    </a:schemeClr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Александр Александрович</a:t>
            </a:r>
            <a:r>
              <a:rPr lang="en-US" sz="2600" dirty="0" smtClean="0">
                <a:ln>
                  <a:solidFill>
                    <a:schemeClr val="tx1">
                      <a:alpha val="99000"/>
                    </a:schemeClr>
                  </a:solidFill>
                </a:ln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>
              <a:ln>
                <a:solidFill>
                  <a:schemeClr val="tx1">
                    <a:alpha val="99000"/>
                  </a:schemeClr>
                </a:solidFill>
              </a:ln>
              <a:solidFill>
                <a:schemeClr val="accent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765175"/>
            <a:ext cx="8229600" cy="5616575"/>
          </a:xfrm>
        </p:spPr>
        <p:txBody>
          <a:bodyPr rtlCol="0">
            <a:normAutofit/>
          </a:bodyPr>
          <a:lstStyle/>
          <a:p>
            <a:pPr marL="548640" indent="-411480" algn="ctr" eaLnBrk="1" fontAlgn="auto" hangingPunct="1">
              <a:lnSpc>
                <a:spcPct val="90000"/>
              </a:lnSpc>
              <a:spcAft>
                <a:spcPts val="0"/>
              </a:spcAft>
              <a:buClr>
                <a:schemeClr val="tx1">
                  <a:shade val="95000"/>
                </a:schemeClr>
              </a:buClr>
              <a:buFontTx/>
              <a:buNone/>
              <a:defRPr/>
            </a:pPr>
            <a:r>
              <a:rPr lang="ru-RU" sz="2400" i="1" dirty="0" smtClean="0">
                <a:latin typeface="Times New Roman" pitchFamily="18" charset="0"/>
                <a:cs typeface="Times New Roman" pitchFamily="18" charset="0"/>
              </a:rPr>
              <a:t>           </a:t>
            </a:r>
            <a:r>
              <a:rPr lang="ru-RU" b="1" i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Бюджет Михайловского муниципального района за 2022 год исполнен с соблюдением требований Бюджетного кодекса Российской Федерации, Положения  "О бюджетном процессе в  Михайловском муниципальном  районе» и на основе прогноза социально-экономического развития Михайловского муниципального района.</a:t>
            </a:r>
            <a:r>
              <a:rPr lang="ru-RU" b="1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260350"/>
            <a:ext cx="8497887" cy="129698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задачи бюджетной политики Михайловского </a:t>
            </a:r>
            <a:b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муниципального района на 2022 год.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50825" y="1989138"/>
            <a:ext cx="8713788" cy="4608512"/>
          </a:xfrm>
          <a:gradFill rotWithShape="1">
            <a:gsLst>
              <a:gs pos="0">
                <a:srgbClr val="FBEAC7"/>
              </a:gs>
              <a:gs pos="17999">
                <a:srgbClr val="FEE7F2"/>
              </a:gs>
              <a:gs pos="36000">
                <a:srgbClr val="FAC77D"/>
              </a:gs>
              <a:gs pos="61000">
                <a:srgbClr val="FBA97D"/>
              </a:gs>
              <a:gs pos="82001">
                <a:srgbClr val="FBD49C"/>
              </a:gs>
              <a:gs pos="100000">
                <a:srgbClr val="FEE7F2"/>
              </a:gs>
            </a:gsLst>
            <a:lin ang="5400000"/>
          </a:gradFill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повышение эффективности и результативности программно-целевого управления и бюджетирования;</a:t>
            </a:r>
          </a:p>
          <a:p>
            <a:pPr eaLnBrk="1" hangingPunct="1">
              <a:lnSpc>
                <a:spcPct val="80000"/>
              </a:lnSpc>
              <a:buFont typeface="Arial" charset="0"/>
              <a:buChar char="•"/>
            </a:pPr>
            <a:endParaRPr lang="ru-RU" altLang="ru-RU" sz="1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создание условий для повышения качества предоставления   муниципальных услуг;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повышение эффективности процедур проведения   муниципальных закупок;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ru-RU" altLang="ru-RU" sz="1800" smtClean="0">
                <a:solidFill>
                  <a:srgbClr val="000000"/>
                </a:solidFill>
              </a:rPr>
              <a:t> </a:t>
            </a: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повышение эффективности осуществления расходов на органы  местного самоуправления;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b="1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развитие внутреннего финансового контроля и мониторинга качества финансового менеджмента;</a:t>
            </a:r>
          </a:p>
          <a:p>
            <a:pPr eaLnBrk="1" hangingPunct="1">
              <a:lnSpc>
                <a:spcPct val="80000"/>
              </a:lnSpc>
            </a:pPr>
            <a:endParaRPr lang="ru-RU" altLang="ru-RU" sz="180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ru-RU" altLang="ru-RU" sz="1800" smtClean="0">
                <a:solidFill>
                  <a:srgbClr val="000000"/>
                </a:solidFill>
              </a:rPr>
              <a:t>обеспечение открытости и прозрачности общественных финансов.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833438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3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Михайловского муниципального района</a:t>
            </a:r>
            <a:endParaRPr lang="ru-RU" sz="23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5788944"/>
              </p:ext>
            </p:extLst>
          </p:nvPr>
        </p:nvGraphicFramePr>
        <p:xfrm>
          <a:off x="323850" y="1196975"/>
          <a:ext cx="8640763" cy="5443841"/>
        </p:xfrm>
        <a:graphic>
          <a:graphicData uri="http://schemas.openxmlformats.org/drawingml/2006/table">
            <a:tbl>
              <a:tblPr/>
              <a:tblGrid>
                <a:gridCol w="376020"/>
                <a:gridCol w="4677021"/>
                <a:gridCol w="1098559"/>
                <a:gridCol w="1289716"/>
                <a:gridCol w="1199447"/>
              </a:tblGrid>
              <a:tr h="82983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n/n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 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2021 г</a:t>
                      </a: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</a:t>
                      </a:r>
                    </a:p>
                    <a:p>
                      <a:pPr algn="ctr" fontAlgn="t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6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</a:t>
                      </a:r>
                      <a:r>
                        <a:rPr lang="ru-RU" sz="1600" b="1" i="1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г</a:t>
                      </a:r>
                      <a:r>
                        <a:rPr lang="ru-RU" sz="16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ru-RU" sz="16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 </a:t>
                      </a:r>
                      <a:r>
                        <a:rPr lang="ru-RU" sz="11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(предварительные данные)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7466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Оборот организаций по хозяйственным видам экономической деятельности (по крупным и средним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), млн 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9 237,6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11 106,0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15 688,6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552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Объем отгруженных товаров, работ, услуг крупных и средних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предприятий, млн 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9 215,0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10 964,2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15</a:t>
                      </a:r>
                      <a:r>
                        <a:rPr lang="ru-RU" sz="1400" baseline="0" dirty="0" smtClean="0">
                          <a:latin typeface="Times New Roman"/>
                          <a:ea typeface="Calibri"/>
                        </a:rPr>
                        <a:t> 413,2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8370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Валовая продукция сельского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хозяйства, млн 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3 556,7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4 749,8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10 973,9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Оборот  розничной торговли</a:t>
                      </a:r>
                      <a:r>
                        <a:rPr lang="ru-RU" sz="14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(по крупным и средним), млн . руб.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17,7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143,4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278,8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929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Объем платных услуг (по крупным и средним), млн . руб.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237,8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246,9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262,0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6.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Объем инвестиций в основной капитал (по крупным и средним), млн . руб.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12 647,5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10 860,9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6 581,7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организаций, ед.</a:t>
                      </a:r>
                    </a:p>
                    <a:p>
                      <a:pPr algn="just" fontAlgn="t"/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264,0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253,0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270,0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</a:t>
                      </a: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индивидуальных предпринимателей, ед.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622,0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599,0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594,0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870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6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fontAlgn="t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0" i="0" u="none" strike="noStrike" kern="1200" dirty="0" smtClean="0">
                          <a:solidFill>
                            <a:srgbClr val="000000"/>
                          </a:solidFill>
                          <a:latin typeface="Times New Roman"/>
                          <a:ea typeface="+mn-ea"/>
                          <a:cs typeface="+mn-cs"/>
                        </a:rPr>
                        <a:t>Прибыль (по крупным и средним предприятиям), млн. руб.</a:t>
                      </a:r>
                    </a:p>
                  </a:txBody>
                  <a:tcPr marL="68578" marR="6857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5,9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22,3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18,1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78" marR="6857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</a:t>
            </a:r>
            <a:b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Михайловского муниципального района</a:t>
            </a:r>
            <a: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2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endParaRPr lang="ru-RU" sz="23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9232157"/>
              </p:ext>
            </p:extLst>
          </p:nvPr>
        </p:nvGraphicFramePr>
        <p:xfrm>
          <a:off x="323528" y="942022"/>
          <a:ext cx="8424863" cy="5708000"/>
        </p:xfrm>
        <a:graphic>
          <a:graphicData uri="http://schemas.openxmlformats.org/drawingml/2006/table">
            <a:tbl>
              <a:tblPr/>
              <a:tblGrid>
                <a:gridCol w="372782"/>
                <a:gridCol w="4398822"/>
                <a:gridCol w="1192901"/>
                <a:gridCol w="1236544"/>
                <a:gridCol w="1223814"/>
              </a:tblGrid>
              <a:tr h="87055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№ </a:t>
                      </a:r>
                      <a:r>
                        <a:rPr lang="ru-RU" sz="1700" b="1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/</a:t>
                      </a:r>
                      <a:r>
                        <a:rPr lang="ru-RU" sz="1700" b="1" i="1" u="none" strike="noStrike" dirty="0" err="1">
                          <a:solidFill>
                            <a:srgbClr val="000000"/>
                          </a:solidFill>
                          <a:latin typeface="Times New Roman"/>
                        </a:rPr>
                        <a:t>n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2020 </a:t>
                      </a:r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 </a:t>
                      </a:r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</a:t>
                      </a:r>
                    </a:p>
                  </a:txBody>
                  <a:tcPr marL="6876" marR="6876" marT="68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2021 г</a:t>
                      </a:r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. </a:t>
                      </a:r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</a:t>
                      </a:r>
                    </a:p>
                    <a:p>
                      <a:pPr algn="ctr" fontAlgn="t"/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endParaRPr lang="ru-RU" sz="1700" b="1" i="1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6876" marR="6876" marT="68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2022 </a:t>
                      </a:r>
                      <a:r>
                        <a:rPr lang="ru-RU" sz="1700" b="1" i="1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г. </a:t>
                      </a:r>
                      <a:r>
                        <a:rPr lang="ru-RU" sz="17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отчет </a:t>
                      </a:r>
                      <a:r>
                        <a:rPr lang="ru-RU" sz="1100" b="1" i="1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(предварительные данные)</a:t>
                      </a:r>
                    </a:p>
                  </a:txBody>
                  <a:tcPr marL="6876" marR="6876" marT="6877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3810">
                <a:tc>
                  <a:txBody>
                    <a:bodyPr/>
                    <a:lstStyle/>
                    <a:p>
                      <a:pPr algn="ctr" fontAlgn="t"/>
                      <a:r>
                        <a:rPr lang="en-US" sz="17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1.</a:t>
                      </a:r>
                      <a:endParaRPr lang="ru-RU" sz="17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Размер среднемесячной заработной платы в крупных и средних организациях, руб. 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42 092,1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49 598,4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57 797,5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0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2.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Численность работающих в крупных и средних организациях,  чел.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5 252,0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5 136,0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5 413,0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0007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3.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Численность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зарегистрированных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</a:t>
                      </a:r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безработных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, чел. 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442,0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185,0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147,0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051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4.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Уровень зарегистрированной  безработицы, %       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2,9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1,4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5.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Численность пенсионеров на 1 января, чел. 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10 041,0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9 851,0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9 574,0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4415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Количество детей в возрасте от 1 до 6 лет посещающих муниципальные дошкольные учреждения на 1 января, чел.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1 242,0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1 262,0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1 212,0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8289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8.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Численность учащихся муниципальных общеобразовательных учреждений на 1 января, чел.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3 882,0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3 877,0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3 863,0</a:t>
                      </a:r>
                      <a:endParaRPr lang="ru-RU" sz="1400" dirty="0"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9.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Объём жилищного строительства, </a:t>
                      </a:r>
                      <a:r>
                        <a:rPr lang="ru-RU" sz="17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кв.м. </a:t>
                      </a: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3 484,0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8 275,0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7 634,0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2506">
                <a:tc>
                  <a:txBody>
                    <a:bodyPr/>
                    <a:lstStyle/>
                    <a:p>
                      <a:pPr algn="ctr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10.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 fontAlgn="t"/>
                      <a:r>
                        <a:rPr lang="ru-RU" sz="1700" b="0" i="0" u="none" strike="noStrike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Прожиточный минимум,</a:t>
                      </a:r>
                      <a:r>
                        <a:rPr lang="ru-RU" sz="1700" b="0" i="0" u="none" strike="noStrike" baseline="0" dirty="0" smtClean="0">
                          <a:solidFill>
                            <a:srgbClr val="000000"/>
                          </a:solidFill>
                          <a:latin typeface="Times New Roman"/>
                        </a:rPr>
                        <a:t> руб. в месяц.</a:t>
                      </a:r>
                      <a:endParaRPr lang="ru-RU" sz="17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5644" marR="5644" marT="5643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13 889,0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13 963,0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Calibri"/>
                        </a:rPr>
                        <a:t>16 564,0</a:t>
                      </a:r>
                      <a:endParaRPr lang="ru-RU" sz="1400" dirty="0">
                        <a:latin typeface="Times New Roman"/>
                        <a:ea typeface="Calibri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901825" y="274638"/>
            <a:ext cx="7062788" cy="777875"/>
          </a:xfrm>
        </p:spPr>
        <p:txBody>
          <a:bodyPr/>
          <a:lstStyle/>
          <a:p>
            <a:r>
              <a:rPr lang="ru-RU" altLang="ru-RU" sz="2300" b="1" i="1" dirty="0" smtClean="0">
                <a:latin typeface="Times New Roman" pitchFamily="18" charset="0"/>
                <a:cs typeface="Times New Roman" pitchFamily="18" charset="0"/>
              </a:rPr>
              <a:t>Основные характеристики бюджета Михайловского муниципального района за 2022 год</a:t>
            </a:r>
          </a:p>
        </p:txBody>
      </p:sp>
      <p:pic>
        <p:nvPicPr>
          <p:cNvPr id="13315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79388" y="115888"/>
            <a:ext cx="1722437" cy="1081087"/>
          </a:xfr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23385193"/>
              </p:ext>
            </p:extLst>
          </p:nvPr>
        </p:nvGraphicFramePr>
        <p:xfrm>
          <a:off x="179511" y="1211263"/>
          <a:ext cx="8785101" cy="4650725"/>
        </p:xfrm>
        <a:graphic>
          <a:graphicData uri="http://schemas.openxmlformats.org/drawingml/2006/table">
            <a:tbl>
              <a:tblPr>
                <a:tableStyleId>{5940675A-B579-460E-94D1-54222C63F5DA}</a:tableStyleId>
              </a:tblPr>
              <a:tblGrid>
                <a:gridCol w="1839765"/>
                <a:gridCol w="976136"/>
                <a:gridCol w="1001823"/>
                <a:gridCol w="1001823"/>
                <a:gridCol w="944027"/>
                <a:gridCol w="1014668"/>
                <a:gridCol w="976136"/>
                <a:gridCol w="1030723"/>
              </a:tblGrid>
              <a:tr h="352733">
                <a:tc rowSpan="2"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 год (тыс. руб.)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 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Рост (снижение)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2021г.</a:t>
                      </a:r>
                    </a:p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изменение первоначального плана </a:t>
                      </a:r>
                      <a:endParaRPr lang="ru-RU" sz="1300" u="none" strike="noStrike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(%)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% исполнения за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2022г</a:t>
                      </a:r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к уточненному плану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</a:tr>
              <a:tr h="8297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Первоначальный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(тыс. руб.)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Уточненный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 </a:t>
                      </a:r>
                    </a:p>
                    <a:p>
                      <a:pPr algn="ctr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(тыс. руб.)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Фактическое </a:t>
                      </a: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исполнение (тыс. руб.)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ДОХОДЫ </a:t>
                      </a:r>
                      <a:r>
                        <a:rPr lang="ru-RU" sz="1300" b="1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– </a:t>
                      </a:r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ВСЕГО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300" b="1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174 522,9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1 117 116,4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1 309 026,3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1 325 834,1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+151 311,2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17,2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101,28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2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19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Налоговые и неналоговые доходы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502 218,2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532 633,0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592 406,0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630 661,1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+128 442,9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+11,2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106,46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19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Безвозмездные поступления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672 304,7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584 483,4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716 620,3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695 173,0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+22 868,3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+22,6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97,01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2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том числе: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9228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Дотации бюджетам муниципальных районов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33 497,23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3 051,1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10 202,3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-23 294,93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334,38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Субсидии бюджетам муниципальных районов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117 811,8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34 568,1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133 009,4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108 653,1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-9 158,7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+284,8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81,69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32048"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30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Субвенции бюджетам муниципальных районов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493 905,9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520 758,4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551 820,8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549 693,7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+55 787,8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+5,9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99,6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2135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РАСХОДЫ - ВСЕГО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1 234 948,5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1 122 116,4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1 309 026,3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1 259 279,6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+24 331,1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+16,7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1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96,2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  <a:tr h="419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300" b="1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 Е Ф И Ц И Т (-) (ПРОФИЦИТ (+))</a:t>
                      </a:r>
                      <a:endParaRPr lang="ru-RU" sz="1300" b="1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- 60</a:t>
                      </a:r>
                      <a:r>
                        <a:rPr lang="ru-RU" sz="1300" b="0" i="0" u="none" strike="noStrike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425,6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- 5 000,0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 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+ 66 554,5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+126 980,1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300" b="0" i="0" u="none" strike="noStrike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0,0</a:t>
                      </a:r>
                      <a:endParaRPr lang="ru-RU" sz="1300" b="0" i="0" u="none" strike="noStrike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7518" marR="7518" marT="7519" marB="0" anchor="b"/>
                </a:tc>
              </a:tr>
            </a:tbl>
          </a:graphicData>
        </a:graphic>
      </p:graphicFrame>
    </p:spTree>
  </p:cSld>
  <p:clrMapOvr>
    <a:masterClrMapping/>
  </p:clrMapOvr>
  <p:transition/>
</p:sld>
</file>

<file path=ppt/theme/theme1.xml><?xml version="1.0" encoding="utf-8"?>
<a:theme xmlns:a="http://schemas.openxmlformats.org/drawingml/2006/main" name="Тема Office">
  <a:themeElements>
    <a:clrScheme name="Литейная">
      <a:dk1>
        <a:sysClr val="windowText" lastClr="000000"/>
      </a:dk1>
      <a:lt1>
        <a:sysClr val="window" lastClr="FFFFFF"/>
      </a:lt1>
      <a:dk2>
        <a:srgbClr val="676A55"/>
      </a:dk2>
      <a:lt2>
        <a:srgbClr val="EAEBDE"/>
      </a:lt2>
      <a:accent1>
        <a:srgbClr val="72A376"/>
      </a:accent1>
      <a:accent2>
        <a:srgbClr val="B0CCB0"/>
      </a:accent2>
      <a:accent3>
        <a:srgbClr val="A8CDD7"/>
      </a:accent3>
      <a:accent4>
        <a:srgbClr val="C0BEAF"/>
      </a:accent4>
      <a:accent5>
        <a:srgbClr val="CEC597"/>
      </a:accent5>
      <a:accent6>
        <a:srgbClr val="E8B7B7"/>
      </a:accent6>
      <a:hlink>
        <a:srgbClr val="DB5353"/>
      </a:hlink>
      <a:folHlink>
        <a:srgbClr val="90363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6535</TotalTime>
  <Words>7242</Words>
  <Application>Microsoft Office PowerPoint</Application>
  <PresentationFormat>Экран (4:3)</PresentationFormat>
  <Paragraphs>2277</Paragraphs>
  <Slides>41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41</vt:i4>
      </vt:variant>
    </vt:vector>
  </HeadingPairs>
  <TitlesOfParts>
    <vt:vector size="42" baseType="lpstr">
      <vt:lpstr>Тема Office</vt:lpstr>
      <vt:lpstr>Исполнение бюджета Михайловского  муниципального района  за 2022 год</vt:lpstr>
      <vt:lpstr>  Глоссарий </vt:lpstr>
      <vt:lpstr>Презентация PowerPoint</vt:lpstr>
      <vt:lpstr>  Административно-территориальное деление Михайловского муниципального района </vt:lpstr>
      <vt:lpstr>Презентация PowerPoint</vt:lpstr>
      <vt:lpstr>Основные задачи бюджетной политики Михайловского  муниципального района на 2022 год.</vt:lpstr>
      <vt:lpstr>Основные показатели социально-экономического развития Михайловского муниципального района</vt:lpstr>
      <vt:lpstr> Основные показатели социально-экономического развития  Михайловского муниципального района </vt:lpstr>
      <vt:lpstr>Основные характеристики бюджета Михайловского муниципального района за 2022 год</vt:lpstr>
      <vt:lpstr>Муниципальный долг</vt:lpstr>
      <vt:lpstr>Структура доходов бюджета Михайловского муниципального района за 2022 год, тыс. руб.</vt:lpstr>
      <vt:lpstr>Структура налоговых и неналоговых доходов бюджета Михайловского муниципального района за 2022 год,  тыс. руб.</vt:lpstr>
      <vt:lpstr>Исполнение бюджета по доходам за 2022 год, тыс. руб.</vt:lpstr>
      <vt:lpstr>Исполнение доходов бюджета Михайловского муниципального района за 2022 год, тыс. руб.</vt:lpstr>
      <vt:lpstr>Презентация PowerPoint</vt:lpstr>
      <vt:lpstr>Презентация PowerPoint</vt:lpstr>
      <vt:lpstr>Структура межбюджетных трансфертов за 2022 год, тыс. руб.</vt:lpstr>
      <vt:lpstr>Сведения о межбюджетных трансфертах бюджета Михайловского муниципального района за 2022 год</vt:lpstr>
      <vt:lpstr>Анализ исполнения безвозмездных поступлений Михайловского муниципального района за 2022 год, тыс. руб.</vt:lpstr>
      <vt:lpstr>Исполнение расходной части  за 2020-2022 годы, тыс. руб.</vt:lpstr>
      <vt:lpstr>Исполнение расходной части  в разрезе разделов и подразделов за 2022 год, тыс. руб.</vt:lpstr>
      <vt:lpstr>Исполнение расходной части  в разрезе разделов и подразделов за 2022 год, тыс. руб.</vt:lpstr>
      <vt:lpstr>Исполнение расходной части  в разрезе разделов и подразделов за 2022 год, тыс. руб.</vt:lpstr>
      <vt:lpstr>Исполнение расходной части бюджета Михайловского муниципального района за 2022 год</vt:lpstr>
      <vt:lpstr>Расходы на реализацию муниципальных целевых программ в 2022году</vt:lpstr>
      <vt:lpstr>Муниципальные программы  бюджета Михайловского муниципального района за 2022 год, тыс. руб.</vt:lpstr>
      <vt:lpstr>Презентация PowerPoint</vt:lpstr>
      <vt:lpstr>Непрограммные направления расходов бюджета Михайловского муниципального района за  2022 год, тыс. руб.</vt:lpstr>
      <vt:lpstr>Непрограммные направления расходов бюджета Михайловского муниципального района за  2022 год, тыс. руб.</vt:lpstr>
      <vt:lpstr>Сведения об объемах оказания муниципальных услуг, работ</vt:lpstr>
      <vt:lpstr>Сведения об объемах оказания муниципальных услуг, работ</vt:lpstr>
      <vt:lpstr>Сведения об объемах оказания муниципальных услуг, работ</vt:lpstr>
      <vt:lpstr>Сведения о расходах муниципального района с учетом интересов целевых групп за 2022 год</vt:lpstr>
      <vt:lpstr>Сведения о расходах муниципального района с учетом интересов целевых групп за 2022 год</vt:lpstr>
      <vt:lpstr>Презентация PowerPoint</vt:lpstr>
      <vt:lpstr>Информация о реализации в 2022  проектов инициативного бюджетирования по направлению «Твой проект»</vt:lpstr>
      <vt:lpstr>Информация о реализации в 2022  проектов инициативного бюджетирования по направлению «Твой проект»</vt:lpstr>
      <vt:lpstr>Рейтинг муниципальных образований Приморского края по уровню открытости бюджетных данных в 2022 году (группировка по степени открытости)</vt:lpstr>
      <vt:lpstr>Рейтинг муниципальных образований Приморского края по результатам комплексной оценки качества управления бюджетным процессом за 2021 год</vt:lpstr>
      <vt:lpstr>Иные характеристики и информация о бюджете Михайловского  муниципального района</vt:lpstr>
      <vt:lpstr>Контактная информация для граждан по бюджетным вопросам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Кавалеровского муниципального района на 2015 год и плановый период 2016 и 2017 годов</dc:title>
  <dc:creator>Управление финансов</dc:creator>
  <cp:lastModifiedBy>Vadim</cp:lastModifiedBy>
  <cp:revision>542</cp:revision>
  <cp:lastPrinted>2023-05-18T00:04:09Z</cp:lastPrinted>
  <dcterms:created xsi:type="dcterms:W3CDTF">2014-11-09T22:09:12Z</dcterms:created>
  <dcterms:modified xsi:type="dcterms:W3CDTF">2023-05-22T01:32:55Z</dcterms:modified>
</cp:coreProperties>
</file>